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9144000" cy="6858000"/>
  <p:notesSz cx="9144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423163"/>
            <a:ext cx="527113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365760"/>
          </a:xfrm>
          <a:custGeom>
            <a:avLst/>
            <a:gdLst/>
            <a:ahLst/>
            <a:cxnLst/>
            <a:rect l="l" t="t" r="r" b="b"/>
            <a:pathLst>
              <a:path w="9144000" h="365760">
                <a:moveTo>
                  <a:pt x="9144000" y="0"/>
                </a:moveTo>
                <a:lnTo>
                  <a:pt x="0" y="0"/>
                </a:lnTo>
                <a:lnTo>
                  <a:pt x="0" y="365760"/>
                </a:lnTo>
                <a:lnTo>
                  <a:pt x="9144000" y="36576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26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423163"/>
            <a:ext cx="799782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41780"/>
            <a:ext cx="7763509" cy="3127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png"/><Relationship Id="rId8" Type="http://schemas.openxmlformats.org/officeDocument/2006/relationships/image" Target="../media/image15.jp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jpg"/><Relationship Id="rId12" Type="http://schemas.openxmlformats.org/officeDocument/2006/relationships/image" Target="../media/image19.jpg"/><Relationship Id="rId13" Type="http://schemas.openxmlformats.org/officeDocument/2006/relationships/image" Target="../media/image20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image" Target="../media/image26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image" Target="../media/image27.jpg"/><Relationship Id="rId4" Type="http://schemas.openxmlformats.org/officeDocument/2006/relationships/image" Target="../media/image26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Relationship Id="rId3" Type="http://schemas.openxmlformats.org/officeDocument/2006/relationships/image" Target="../media/image25.jpg"/><Relationship Id="rId4" Type="http://schemas.openxmlformats.org/officeDocument/2006/relationships/image" Target="../media/image2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Relationship Id="rId4" Type="http://schemas.openxmlformats.org/officeDocument/2006/relationships/image" Target="../media/image29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Relationship Id="rId4" Type="http://schemas.openxmlformats.org/officeDocument/2006/relationships/image" Target="../media/image29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41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jpg"/><Relationship Id="rId4" Type="http://schemas.openxmlformats.org/officeDocument/2006/relationships/image" Target="../media/image44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2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hyperlink" Target="http://www.smith.edu/about-smith/institutional-research" TargetMode="Externa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85800" y="3398520"/>
            <a:ext cx="7848600" cy="1905"/>
          </a:xfrm>
          <a:custGeom>
            <a:avLst/>
            <a:gdLst/>
            <a:ahLst/>
            <a:cxnLst/>
            <a:rect l="l" t="t" r="r" b="b"/>
            <a:pathLst>
              <a:path w="7848600" h="1904">
                <a:moveTo>
                  <a:pt x="0" y="0"/>
                </a:moveTo>
                <a:lnTo>
                  <a:pt x="7848600" y="1588"/>
                </a:lnTo>
              </a:path>
            </a:pathLst>
          </a:custGeom>
          <a:ln w="19050">
            <a:solidFill>
              <a:srgbClr val="0026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2312923"/>
            <a:ext cx="3348354" cy="9429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5"/>
              <a:t>LECTURE</a:t>
            </a:r>
            <a:r>
              <a:rPr dirty="0" sz="2400" spc="-155"/>
              <a:t> </a:t>
            </a:r>
            <a:r>
              <a:rPr dirty="0" sz="2400" spc="-25"/>
              <a:t>13:</a:t>
            </a:r>
            <a:endParaRPr sz="2400"/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pc="-105"/>
              <a:t>STORYTELLING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764540" y="3446779"/>
            <a:ext cx="2517775" cy="1345565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2400">
                <a:solidFill>
                  <a:srgbClr val="1E497D"/>
                </a:solidFill>
                <a:latin typeface="Arial"/>
                <a:cs typeface="Arial"/>
              </a:rPr>
              <a:t>April</a:t>
            </a:r>
            <a:r>
              <a:rPr dirty="0" sz="2400" spc="-50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E497D"/>
                </a:solidFill>
                <a:latin typeface="Arial"/>
                <a:cs typeface="Arial"/>
              </a:rPr>
              <a:t>20,</a:t>
            </a:r>
            <a:r>
              <a:rPr dirty="0" sz="2400" spc="-50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1E497D"/>
                </a:solidFill>
                <a:latin typeface="Arial"/>
                <a:cs typeface="Arial"/>
              </a:rPr>
              <a:t>2021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17500"/>
              </a:lnSpc>
              <a:spcBef>
                <a:spcPts val="12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R.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Jordan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Crouser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Smith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College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58115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Want</a:t>
            </a:r>
            <a:r>
              <a:rPr dirty="0" spc="-185"/>
              <a:t> </a:t>
            </a:r>
            <a:r>
              <a:rPr dirty="0" spc="-100"/>
              <a:t>something</a:t>
            </a:r>
            <a:r>
              <a:rPr dirty="0" spc="-180"/>
              <a:t> </a:t>
            </a:r>
            <a:r>
              <a:rPr dirty="0" spc="-85"/>
              <a:t>like</a:t>
            </a:r>
            <a:r>
              <a:rPr dirty="0" spc="-180"/>
              <a:t> </a:t>
            </a:r>
            <a:r>
              <a:rPr dirty="0" spc="-70"/>
              <a:t>the</a:t>
            </a:r>
            <a:r>
              <a:rPr dirty="0" spc="-180"/>
              <a:t> </a:t>
            </a:r>
            <a:r>
              <a:rPr dirty="0" spc="-40"/>
              <a:t>DCs?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373" y="1296112"/>
            <a:ext cx="8624235" cy="461472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863694" y="6476491"/>
            <a:ext cx="32137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292934"/>
                </a:solidFill>
                <a:latin typeface="Arial"/>
                <a:cs typeface="Arial"/>
              </a:rPr>
              <a:t>vast-challenge.github.io/2021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Lots</a:t>
            </a:r>
            <a:r>
              <a:rPr dirty="0" spc="-185"/>
              <a:t> </a:t>
            </a:r>
            <a:r>
              <a:rPr dirty="0" spc="-55"/>
              <a:t>of</a:t>
            </a:r>
            <a:r>
              <a:rPr dirty="0" spc="-190"/>
              <a:t> </a:t>
            </a:r>
            <a:r>
              <a:rPr dirty="0" spc="-90"/>
              <a:t>other</a:t>
            </a:r>
            <a:r>
              <a:rPr dirty="0" spc="-175"/>
              <a:t> </a:t>
            </a:r>
            <a:r>
              <a:rPr dirty="0" spc="-95"/>
              <a:t>options!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5145" y="2006446"/>
            <a:ext cx="1807332" cy="40162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1700598"/>
            <a:ext cx="2283653" cy="1118524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675502" y="1630554"/>
            <a:ext cx="8468995" cy="3682365"/>
            <a:chOff x="675502" y="1630554"/>
            <a:chExt cx="8468995" cy="368236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7997" y="1630554"/>
              <a:ext cx="1836740" cy="12356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5502" y="3019142"/>
              <a:ext cx="2903798" cy="59376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3311" y="2819123"/>
              <a:ext cx="1668343" cy="93740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4600" y="3611880"/>
              <a:ext cx="2834640" cy="170078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9929" y="3928418"/>
              <a:ext cx="1651000" cy="109844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8903" y="2663952"/>
              <a:ext cx="3435096" cy="122834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64608" y="3505200"/>
              <a:ext cx="1712976" cy="170992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18562" y="3891727"/>
              <a:ext cx="1069066" cy="1002416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200776" y="1773645"/>
            <a:ext cx="1648812" cy="976822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52600" y="5360634"/>
            <a:ext cx="5944038" cy="6054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Overview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465580"/>
            <a:ext cx="3973829" cy="106807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Final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Project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foreshadowing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Storytelling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Storytelling</a:t>
            </a:r>
            <a:r>
              <a:rPr dirty="0" spc="-170"/>
              <a:t> </a:t>
            </a:r>
            <a:r>
              <a:rPr dirty="0" spc="-85"/>
              <a:t>with</a:t>
            </a:r>
            <a:r>
              <a:rPr dirty="0" spc="-165"/>
              <a:t> </a:t>
            </a:r>
            <a:r>
              <a:rPr dirty="0" spc="-95"/>
              <a:t>visualization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404502"/>
            <a:ext cx="8229600" cy="326819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451986" y="443987"/>
            <a:ext cx="2781935" cy="672465"/>
            <a:chOff x="3451986" y="443987"/>
            <a:chExt cx="2781935" cy="672465"/>
          </a:xfrm>
        </p:grpSpPr>
        <p:sp>
          <p:nvSpPr>
            <p:cNvPr id="5" name="object 5" descr=""/>
            <p:cNvSpPr/>
            <p:nvPr/>
          </p:nvSpPr>
          <p:spPr>
            <a:xfrm>
              <a:off x="3465198" y="457200"/>
              <a:ext cx="2755265" cy="645795"/>
            </a:xfrm>
            <a:custGeom>
              <a:avLst/>
              <a:gdLst/>
              <a:ahLst/>
              <a:cxnLst/>
              <a:rect l="l" t="t" r="r" b="b"/>
              <a:pathLst>
                <a:path w="2755265" h="645794">
                  <a:moveTo>
                    <a:pt x="0" y="0"/>
                  </a:moveTo>
                  <a:lnTo>
                    <a:pt x="2755075" y="645559"/>
                  </a:lnTo>
                </a:path>
              </a:pathLst>
            </a:custGeom>
            <a:ln w="26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505199" y="457199"/>
              <a:ext cx="2665095" cy="645795"/>
            </a:xfrm>
            <a:custGeom>
              <a:avLst/>
              <a:gdLst/>
              <a:ahLst/>
              <a:cxnLst/>
              <a:rect l="l" t="t" r="r" b="b"/>
              <a:pathLst>
                <a:path w="2665095" h="645794">
                  <a:moveTo>
                    <a:pt x="0" y="645559"/>
                  </a:moveTo>
                  <a:lnTo>
                    <a:pt x="2665073" y="0"/>
                  </a:lnTo>
                </a:path>
              </a:pathLst>
            </a:custGeom>
            <a:ln w="26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296953" y="2230696"/>
            <a:ext cx="240029" cy="640080"/>
          </a:xfrm>
          <a:custGeom>
            <a:avLst/>
            <a:gdLst/>
            <a:ahLst/>
            <a:cxnLst/>
            <a:rect l="l" t="t" r="r" b="b"/>
            <a:pathLst>
              <a:path w="240029" h="640080">
                <a:moveTo>
                  <a:pt x="120004" y="0"/>
                </a:moveTo>
                <a:lnTo>
                  <a:pt x="0" y="120003"/>
                </a:lnTo>
                <a:lnTo>
                  <a:pt x="60002" y="120003"/>
                </a:lnTo>
                <a:lnTo>
                  <a:pt x="60002" y="640079"/>
                </a:lnTo>
                <a:lnTo>
                  <a:pt x="180005" y="640079"/>
                </a:lnTo>
                <a:lnTo>
                  <a:pt x="180005" y="120003"/>
                </a:lnTo>
                <a:lnTo>
                  <a:pt x="240007" y="120003"/>
                </a:lnTo>
                <a:lnTo>
                  <a:pt x="120004" y="0"/>
                </a:lnTo>
                <a:close/>
              </a:path>
            </a:pathLst>
          </a:custGeom>
          <a:solidFill>
            <a:srgbClr val="1E49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312983" y="3505200"/>
            <a:ext cx="240029" cy="640080"/>
          </a:xfrm>
          <a:custGeom>
            <a:avLst/>
            <a:gdLst/>
            <a:ahLst/>
            <a:cxnLst/>
            <a:rect l="l" t="t" r="r" b="b"/>
            <a:pathLst>
              <a:path w="240029" h="640079">
                <a:moveTo>
                  <a:pt x="180005" y="0"/>
                </a:moveTo>
                <a:lnTo>
                  <a:pt x="60002" y="0"/>
                </a:lnTo>
                <a:lnTo>
                  <a:pt x="60002" y="520076"/>
                </a:lnTo>
                <a:lnTo>
                  <a:pt x="0" y="520076"/>
                </a:lnTo>
                <a:lnTo>
                  <a:pt x="120003" y="640080"/>
                </a:lnTo>
                <a:lnTo>
                  <a:pt x="240007" y="520076"/>
                </a:lnTo>
                <a:lnTo>
                  <a:pt x="180005" y="520076"/>
                </a:lnTo>
                <a:lnTo>
                  <a:pt x="180005" y="0"/>
                </a:lnTo>
                <a:close/>
              </a:path>
            </a:pathLst>
          </a:custGeom>
          <a:solidFill>
            <a:srgbClr val="1E49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612388" y="1697228"/>
            <a:ext cx="3800475" cy="2766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614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1E497D"/>
                </a:solidFill>
                <a:latin typeface="Arial"/>
                <a:cs typeface="Arial"/>
              </a:rPr>
              <a:t>storyteller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55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1E497D"/>
                </a:solidFill>
                <a:latin typeface="Arial"/>
                <a:cs typeface="Arial"/>
              </a:rPr>
              <a:t>What</a:t>
            </a:r>
            <a:r>
              <a:rPr dirty="0" sz="2400" spc="-4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E497D"/>
                </a:solidFill>
                <a:latin typeface="Arial"/>
                <a:cs typeface="Arial"/>
              </a:rPr>
              <a:t>makes</a:t>
            </a:r>
            <a:r>
              <a:rPr dirty="0" sz="2400" spc="-3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E497D"/>
                </a:solidFill>
                <a:latin typeface="Arial"/>
                <a:cs typeface="Arial"/>
              </a:rPr>
              <a:t>a</a:t>
            </a:r>
            <a:r>
              <a:rPr dirty="0" sz="2400" spc="-3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1E497D"/>
                </a:solidFill>
                <a:latin typeface="Arial"/>
                <a:cs typeface="Arial"/>
              </a:rPr>
              <a:t>good</a:t>
            </a:r>
            <a:r>
              <a:rPr dirty="0" sz="2400" spc="-40" b="1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1E497D"/>
                </a:solidFill>
                <a:latin typeface="Arial"/>
                <a:cs typeface="Arial"/>
              </a:rPr>
              <a:t>story</a:t>
            </a:r>
            <a:r>
              <a:rPr dirty="0" sz="2400" spc="-10">
                <a:solidFill>
                  <a:srgbClr val="1E497D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2400">
              <a:latin typeface="Arial"/>
              <a:cs typeface="Arial"/>
            </a:endParaRPr>
          </a:p>
          <a:p>
            <a:pPr marL="2194560">
              <a:lnSpc>
                <a:spcPct val="100000"/>
              </a:lnSpc>
            </a:pPr>
            <a:r>
              <a:rPr dirty="0" sz="2400" spc="-10">
                <a:solidFill>
                  <a:srgbClr val="1E497D"/>
                </a:solidFill>
                <a:latin typeface="Arial"/>
                <a:cs typeface="Arial"/>
              </a:rPr>
              <a:t>audience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8818" y="4800600"/>
            <a:ext cx="5021581" cy="20496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21209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Discussion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957" y="447297"/>
            <a:ext cx="2723710" cy="634659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1500" y="372267"/>
            <a:ext cx="4762500" cy="64769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8818" y="4800600"/>
            <a:ext cx="5021581" cy="20496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21209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Discussion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0" y="2230703"/>
            <a:ext cx="6866890" cy="1915160"/>
          </a:xfrm>
          <a:custGeom>
            <a:avLst/>
            <a:gdLst/>
            <a:ahLst/>
            <a:cxnLst/>
            <a:rect l="l" t="t" r="r" b="b"/>
            <a:pathLst>
              <a:path w="6866890" h="1915160">
                <a:moveTo>
                  <a:pt x="6866585" y="969708"/>
                </a:moveTo>
                <a:lnTo>
                  <a:pt x="6180785" y="283895"/>
                </a:lnTo>
                <a:lnTo>
                  <a:pt x="6180785" y="626808"/>
                </a:lnTo>
                <a:lnTo>
                  <a:pt x="4476953" y="626808"/>
                </a:lnTo>
                <a:lnTo>
                  <a:pt x="4476953" y="120002"/>
                </a:lnTo>
                <a:lnTo>
                  <a:pt x="4536960" y="120002"/>
                </a:lnTo>
                <a:lnTo>
                  <a:pt x="4416958" y="0"/>
                </a:lnTo>
                <a:lnTo>
                  <a:pt x="4296943" y="120002"/>
                </a:lnTo>
                <a:lnTo>
                  <a:pt x="4356951" y="120002"/>
                </a:lnTo>
                <a:lnTo>
                  <a:pt x="4356951" y="626808"/>
                </a:lnTo>
                <a:lnTo>
                  <a:pt x="0" y="626808"/>
                </a:lnTo>
                <a:lnTo>
                  <a:pt x="0" y="1312595"/>
                </a:lnTo>
                <a:lnTo>
                  <a:pt x="4372978" y="1312595"/>
                </a:lnTo>
                <a:lnTo>
                  <a:pt x="4372978" y="1794573"/>
                </a:lnTo>
                <a:lnTo>
                  <a:pt x="4312983" y="1794573"/>
                </a:lnTo>
                <a:lnTo>
                  <a:pt x="4432986" y="1914575"/>
                </a:lnTo>
                <a:lnTo>
                  <a:pt x="4552988" y="1794573"/>
                </a:lnTo>
                <a:lnTo>
                  <a:pt x="4492980" y="1794573"/>
                </a:lnTo>
                <a:lnTo>
                  <a:pt x="4492980" y="1312595"/>
                </a:lnTo>
                <a:lnTo>
                  <a:pt x="6180785" y="1312595"/>
                </a:lnTo>
                <a:lnTo>
                  <a:pt x="6180785" y="1655495"/>
                </a:lnTo>
                <a:lnTo>
                  <a:pt x="6866585" y="969708"/>
                </a:lnTo>
                <a:close/>
              </a:path>
            </a:pathLst>
          </a:custGeom>
          <a:solidFill>
            <a:srgbClr val="1E49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3736340" y="1697228"/>
            <a:ext cx="13481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1E497D"/>
                </a:solidFill>
                <a:latin typeface="Arial"/>
                <a:cs typeface="Arial"/>
              </a:rPr>
              <a:t>storyteller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7051444" y="2971750"/>
            <a:ext cx="501650" cy="501650"/>
            <a:chOff x="7051444" y="2971750"/>
            <a:chExt cx="501650" cy="501650"/>
          </a:xfrm>
        </p:grpSpPr>
        <p:sp>
          <p:nvSpPr>
            <p:cNvPr id="7" name="object 7" descr=""/>
            <p:cNvSpPr/>
            <p:nvPr/>
          </p:nvSpPr>
          <p:spPr>
            <a:xfrm>
              <a:off x="7073669" y="29939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8" y="4644"/>
                  </a:lnTo>
                  <a:lnTo>
                    <a:pt x="139618" y="17964"/>
                  </a:lnTo>
                  <a:lnTo>
                    <a:pt x="100787" y="39041"/>
                  </a:lnTo>
                  <a:lnTo>
                    <a:pt x="66955" y="66955"/>
                  </a:lnTo>
                  <a:lnTo>
                    <a:pt x="39041" y="100787"/>
                  </a:lnTo>
                  <a:lnTo>
                    <a:pt x="17964" y="139618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1"/>
                  </a:lnTo>
                  <a:lnTo>
                    <a:pt x="17964" y="317581"/>
                  </a:lnTo>
                  <a:lnTo>
                    <a:pt x="39041" y="356412"/>
                  </a:lnTo>
                  <a:lnTo>
                    <a:pt x="66955" y="390244"/>
                  </a:lnTo>
                  <a:lnTo>
                    <a:pt x="100787" y="418158"/>
                  </a:lnTo>
                  <a:lnTo>
                    <a:pt x="139618" y="439235"/>
                  </a:lnTo>
                  <a:lnTo>
                    <a:pt x="182528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1" y="439235"/>
                  </a:lnTo>
                  <a:lnTo>
                    <a:pt x="356412" y="418158"/>
                  </a:lnTo>
                  <a:lnTo>
                    <a:pt x="390244" y="390244"/>
                  </a:lnTo>
                  <a:lnTo>
                    <a:pt x="418158" y="356412"/>
                  </a:lnTo>
                  <a:lnTo>
                    <a:pt x="439235" y="317581"/>
                  </a:lnTo>
                  <a:lnTo>
                    <a:pt x="452555" y="274671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8"/>
                  </a:lnTo>
                  <a:lnTo>
                    <a:pt x="418158" y="100787"/>
                  </a:lnTo>
                  <a:lnTo>
                    <a:pt x="390244" y="66955"/>
                  </a:lnTo>
                  <a:lnTo>
                    <a:pt x="356412" y="39041"/>
                  </a:lnTo>
                  <a:lnTo>
                    <a:pt x="317581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3A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073669" y="29939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44450">
              <a:solidFill>
                <a:srgbClr val="1E497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612388" y="2892044"/>
            <a:ext cx="6031230" cy="1570990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makes</a:t>
            </a:r>
            <a:r>
              <a:rPr dirty="0"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story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marL="5354955">
              <a:lnSpc>
                <a:spcPct val="100000"/>
              </a:lnSpc>
              <a:spcBef>
                <a:spcPts val="650"/>
              </a:spcBef>
            </a:pPr>
            <a:r>
              <a:rPr dirty="0" sz="2400" spc="-10">
                <a:solidFill>
                  <a:srgbClr val="1E497D"/>
                </a:solidFill>
                <a:latin typeface="Arial"/>
                <a:cs typeface="Arial"/>
              </a:rPr>
              <a:t>point</a:t>
            </a:r>
            <a:endParaRPr sz="2400">
              <a:latin typeface="Arial"/>
              <a:cs typeface="Arial"/>
            </a:endParaRPr>
          </a:p>
          <a:p>
            <a:pPr algn="ctr" marR="393700">
              <a:lnSpc>
                <a:spcPct val="100000"/>
              </a:lnSpc>
              <a:spcBef>
                <a:spcPts val="2230"/>
              </a:spcBef>
            </a:pPr>
            <a:r>
              <a:rPr dirty="0" sz="2400" spc="-10">
                <a:solidFill>
                  <a:srgbClr val="1E497D"/>
                </a:solidFill>
                <a:latin typeface="Arial"/>
                <a:cs typeface="Arial"/>
              </a:rPr>
              <a:t>audience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898087" y="1755519"/>
            <a:ext cx="2569845" cy="4109085"/>
            <a:chOff x="4898087" y="1755519"/>
            <a:chExt cx="2569845" cy="41090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8087" y="1755519"/>
              <a:ext cx="2053253" cy="410896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3200" y="2438400"/>
              <a:ext cx="914400" cy="914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8087" y="1755519"/>
            <a:ext cx="2053253" cy="410896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76444" y="1940528"/>
            <a:ext cx="2068688" cy="376358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3200" y="24384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6444" y="1940528"/>
            <a:ext cx="2068688" cy="376358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76388" y="213010"/>
            <a:ext cx="4775200" cy="5651500"/>
            <a:chOff x="2176388" y="213010"/>
            <a:chExt cx="4775200" cy="56515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8087" y="1755519"/>
              <a:ext cx="2053253" cy="410896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189089" y="225710"/>
              <a:ext cx="3024505" cy="1646555"/>
            </a:xfrm>
            <a:custGeom>
              <a:avLst/>
              <a:gdLst/>
              <a:ahLst/>
              <a:cxnLst/>
              <a:rect l="l" t="t" r="r" b="b"/>
              <a:pathLst>
                <a:path w="3024504" h="1646555">
                  <a:moveTo>
                    <a:pt x="1541718" y="22"/>
                  </a:moveTo>
                  <a:lnTo>
                    <a:pt x="1487032" y="0"/>
                  </a:lnTo>
                  <a:lnTo>
                    <a:pt x="1432523" y="842"/>
                  </a:lnTo>
                  <a:lnTo>
                    <a:pt x="1378243" y="2540"/>
                  </a:lnTo>
                  <a:lnTo>
                    <a:pt x="1324243" y="5086"/>
                  </a:lnTo>
                  <a:lnTo>
                    <a:pt x="1270576" y="8470"/>
                  </a:lnTo>
                  <a:lnTo>
                    <a:pt x="1217292" y="12686"/>
                  </a:lnTo>
                  <a:lnTo>
                    <a:pt x="1164446" y="17723"/>
                  </a:lnTo>
                  <a:lnTo>
                    <a:pt x="1112087" y="23574"/>
                  </a:lnTo>
                  <a:lnTo>
                    <a:pt x="1060268" y="30231"/>
                  </a:lnTo>
                  <a:lnTo>
                    <a:pt x="1009040" y="37684"/>
                  </a:lnTo>
                  <a:lnTo>
                    <a:pt x="958457" y="45925"/>
                  </a:lnTo>
                  <a:lnTo>
                    <a:pt x="908569" y="54947"/>
                  </a:lnTo>
                  <a:lnTo>
                    <a:pt x="859428" y="64740"/>
                  </a:lnTo>
                  <a:lnTo>
                    <a:pt x="811087" y="75296"/>
                  </a:lnTo>
                  <a:lnTo>
                    <a:pt x="763597" y="86606"/>
                  </a:lnTo>
                  <a:lnTo>
                    <a:pt x="717010" y="98663"/>
                  </a:lnTo>
                  <a:lnTo>
                    <a:pt x="671378" y="111457"/>
                  </a:lnTo>
                  <a:lnTo>
                    <a:pt x="626752" y="124980"/>
                  </a:lnTo>
                  <a:lnTo>
                    <a:pt x="583186" y="139224"/>
                  </a:lnTo>
                  <a:lnTo>
                    <a:pt x="540730" y="154181"/>
                  </a:lnTo>
                  <a:lnTo>
                    <a:pt x="499436" y="169841"/>
                  </a:lnTo>
                  <a:lnTo>
                    <a:pt x="459357" y="186196"/>
                  </a:lnTo>
                  <a:lnTo>
                    <a:pt x="420543" y="203239"/>
                  </a:lnTo>
                  <a:lnTo>
                    <a:pt x="383048" y="220960"/>
                  </a:lnTo>
                  <a:lnTo>
                    <a:pt x="346923" y="239351"/>
                  </a:lnTo>
                  <a:lnTo>
                    <a:pt x="312220" y="258403"/>
                  </a:lnTo>
                  <a:lnTo>
                    <a:pt x="278990" y="278109"/>
                  </a:lnTo>
                  <a:lnTo>
                    <a:pt x="217159" y="319446"/>
                  </a:lnTo>
                  <a:lnTo>
                    <a:pt x="161846" y="363293"/>
                  </a:lnTo>
                  <a:lnTo>
                    <a:pt x="108695" y="414715"/>
                  </a:lnTo>
                  <a:lnTo>
                    <a:pt x="62429" y="472584"/>
                  </a:lnTo>
                  <a:lnTo>
                    <a:pt x="29083" y="531124"/>
                  </a:lnTo>
                  <a:lnTo>
                    <a:pt x="8368" y="589999"/>
                  </a:lnTo>
                  <a:lnTo>
                    <a:pt x="0" y="648874"/>
                  </a:lnTo>
                  <a:lnTo>
                    <a:pt x="355" y="678205"/>
                  </a:lnTo>
                  <a:lnTo>
                    <a:pt x="9966" y="736448"/>
                  </a:lnTo>
                  <a:lnTo>
                    <a:pt x="31205" y="793849"/>
                  </a:lnTo>
                  <a:lnTo>
                    <a:pt x="63784" y="850072"/>
                  </a:lnTo>
                  <a:lnTo>
                    <a:pt x="107417" y="904782"/>
                  </a:lnTo>
                  <a:lnTo>
                    <a:pt x="161816" y="957642"/>
                  </a:lnTo>
                  <a:lnTo>
                    <a:pt x="192964" y="983273"/>
                  </a:lnTo>
                  <a:lnTo>
                    <a:pt x="226695" y="1008316"/>
                  </a:lnTo>
                  <a:lnTo>
                    <a:pt x="262975" y="1032728"/>
                  </a:lnTo>
                  <a:lnTo>
                    <a:pt x="301766" y="1056467"/>
                  </a:lnTo>
                  <a:lnTo>
                    <a:pt x="343034" y="1079492"/>
                  </a:lnTo>
                  <a:lnTo>
                    <a:pt x="386743" y="1101760"/>
                  </a:lnTo>
                  <a:lnTo>
                    <a:pt x="432856" y="1123230"/>
                  </a:lnTo>
                  <a:lnTo>
                    <a:pt x="481338" y="1143859"/>
                  </a:lnTo>
                  <a:lnTo>
                    <a:pt x="532152" y="1163605"/>
                  </a:lnTo>
                  <a:lnTo>
                    <a:pt x="585264" y="1182427"/>
                  </a:lnTo>
                  <a:lnTo>
                    <a:pt x="640636" y="1200282"/>
                  </a:lnTo>
                  <a:lnTo>
                    <a:pt x="698234" y="1217128"/>
                  </a:lnTo>
                  <a:lnTo>
                    <a:pt x="758020" y="1232923"/>
                  </a:lnTo>
                  <a:lnTo>
                    <a:pt x="819961" y="1247625"/>
                  </a:lnTo>
                  <a:lnTo>
                    <a:pt x="884018" y="1261193"/>
                  </a:lnTo>
                  <a:lnTo>
                    <a:pt x="968404" y="1646243"/>
                  </a:lnTo>
                  <a:lnTo>
                    <a:pt x="1444944" y="1320215"/>
                  </a:lnTo>
                  <a:lnTo>
                    <a:pt x="1504379" y="1320861"/>
                  </a:lnTo>
                  <a:lnTo>
                    <a:pt x="1563479" y="1320494"/>
                  </a:lnTo>
                  <a:lnTo>
                    <a:pt x="1622188" y="1319130"/>
                  </a:lnTo>
                  <a:lnTo>
                    <a:pt x="1680454" y="1316782"/>
                  </a:lnTo>
                  <a:lnTo>
                    <a:pt x="1738221" y="1313466"/>
                  </a:lnTo>
                  <a:lnTo>
                    <a:pt x="1795436" y="1309196"/>
                  </a:lnTo>
                  <a:lnTo>
                    <a:pt x="1852044" y="1303986"/>
                  </a:lnTo>
                  <a:lnTo>
                    <a:pt x="1907990" y="1297851"/>
                  </a:lnTo>
                  <a:lnTo>
                    <a:pt x="1963221" y="1290805"/>
                  </a:lnTo>
                  <a:lnTo>
                    <a:pt x="2017682" y="1282863"/>
                  </a:lnTo>
                  <a:lnTo>
                    <a:pt x="2071319" y="1274040"/>
                  </a:lnTo>
                  <a:lnTo>
                    <a:pt x="2124078" y="1264349"/>
                  </a:lnTo>
                  <a:lnTo>
                    <a:pt x="2175903" y="1253806"/>
                  </a:lnTo>
                  <a:lnTo>
                    <a:pt x="2226742" y="1242425"/>
                  </a:lnTo>
                  <a:lnTo>
                    <a:pt x="2276539" y="1230221"/>
                  </a:lnTo>
                  <a:lnTo>
                    <a:pt x="2325240" y="1217207"/>
                  </a:lnTo>
                  <a:lnTo>
                    <a:pt x="2372792" y="1203399"/>
                  </a:lnTo>
                  <a:lnTo>
                    <a:pt x="2419139" y="1188811"/>
                  </a:lnTo>
                  <a:lnTo>
                    <a:pt x="2464227" y="1173458"/>
                  </a:lnTo>
                  <a:lnTo>
                    <a:pt x="2508002" y="1157353"/>
                  </a:lnTo>
                  <a:lnTo>
                    <a:pt x="2550411" y="1140512"/>
                  </a:lnTo>
                  <a:lnTo>
                    <a:pt x="2591397" y="1122950"/>
                  </a:lnTo>
                  <a:lnTo>
                    <a:pt x="2630908" y="1104679"/>
                  </a:lnTo>
                  <a:lnTo>
                    <a:pt x="2668888" y="1085716"/>
                  </a:lnTo>
                  <a:lnTo>
                    <a:pt x="2705285" y="1066074"/>
                  </a:lnTo>
                  <a:lnTo>
                    <a:pt x="2740042" y="1045769"/>
                  </a:lnTo>
                  <a:lnTo>
                    <a:pt x="2773106" y="1024814"/>
                  </a:lnTo>
                  <a:lnTo>
                    <a:pt x="2833938" y="981014"/>
                  </a:lnTo>
                  <a:lnTo>
                    <a:pt x="2887346" y="934791"/>
                  </a:lnTo>
                  <a:lnTo>
                    <a:pt x="2915413" y="906213"/>
                  </a:lnTo>
                  <a:lnTo>
                    <a:pt x="2961679" y="848344"/>
                  </a:lnTo>
                  <a:lnTo>
                    <a:pt x="2995026" y="789804"/>
                  </a:lnTo>
                  <a:lnTo>
                    <a:pt x="3015740" y="730928"/>
                  </a:lnTo>
                  <a:lnTo>
                    <a:pt x="3024109" y="672054"/>
                  </a:lnTo>
                  <a:lnTo>
                    <a:pt x="3023754" y="642722"/>
                  </a:lnTo>
                  <a:lnTo>
                    <a:pt x="3014143" y="584480"/>
                  </a:lnTo>
                  <a:lnTo>
                    <a:pt x="2992904" y="527079"/>
                  </a:lnTo>
                  <a:lnTo>
                    <a:pt x="2960325" y="470855"/>
                  </a:lnTo>
                  <a:lnTo>
                    <a:pt x="2916692" y="416145"/>
                  </a:lnTo>
                  <a:lnTo>
                    <a:pt x="2862293" y="363286"/>
                  </a:lnTo>
                  <a:lnTo>
                    <a:pt x="2831145" y="337654"/>
                  </a:lnTo>
                  <a:lnTo>
                    <a:pt x="2797414" y="312612"/>
                  </a:lnTo>
                  <a:lnTo>
                    <a:pt x="2761134" y="288200"/>
                  </a:lnTo>
                  <a:lnTo>
                    <a:pt x="2722342" y="264460"/>
                  </a:lnTo>
                  <a:lnTo>
                    <a:pt x="2681074" y="241436"/>
                  </a:lnTo>
                  <a:lnTo>
                    <a:pt x="2637366" y="219167"/>
                  </a:lnTo>
                  <a:lnTo>
                    <a:pt x="2591253" y="197698"/>
                  </a:lnTo>
                  <a:lnTo>
                    <a:pt x="2542771" y="177069"/>
                  </a:lnTo>
                  <a:lnTo>
                    <a:pt x="2491957" y="157323"/>
                  </a:lnTo>
                  <a:lnTo>
                    <a:pt x="2438845" y="138501"/>
                  </a:lnTo>
                  <a:lnTo>
                    <a:pt x="2383473" y="120646"/>
                  </a:lnTo>
                  <a:lnTo>
                    <a:pt x="2325875" y="103800"/>
                  </a:lnTo>
                  <a:lnTo>
                    <a:pt x="2266088" y="88005"/>
                  </a:lnTo>
                  <a:lnTo>
                    <a:pt x="2204148" y="73303"/>
                  </a:lnTo>
                  <a:lnTo>
                    <a:pt x="2140090" y="59735"/>
                  </a:lnTo>
                  <a:lnTo>
                    <a:pt x="2086884" y="49646"/>
                  </a:lnTo>
                  <a:lnTo>
                    <a:pt x="2033284" y="40515"/>
                  </a:lnTo>
                  <a:lnTo>
                    <a:pt x="1979342" y="32333"/>
                  </a:lnTo>
                  <a:lnTo>
                    <a:pt x="1925109" y="25091"/>
                  </a:lnTo>
                  <a:lnTo>
                    <a:pt x="1870639" y="18781"/>
                  </a:lnTo>
                  <a:lnTo>
                    <a:pt x="1815982" y="13395"/>
                  </a:lnTo>
                  <a:lnTo>
                    <a:pt x="1761191" y="8924"/>
                  </a:lnTo>
                  <a:lnTo>
                    <a:pt x="1706317" y="5359"/>
                  </a:lnTo>
                  <a:lnTo>
                    <a:pt x="1651412" y="2693"/>
                  </a:lnTo>
                  <a:lnTo>
                    <a:pt x="1596528" y="917"/>
                  </a:lnTo>
                  <a:lnTo>
                    <a:pt x="1541718" y="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189088" y="225710"/>
              <a:ext cx="3024505" cy="1646555"/>
            </a:xfrm>
            <a:custGeom>
              <a:avLst/>
              <a:gdLst/>
              <a:ahLst/>
              <a:cxnLst/>
              <a:rect l="l" t="t" r="r" b="b"/>
              <a:pathLst>
                <a:path w="3024504" h="1646555">
                  <a:moveTo>
                    <a:pt x="968403" y="1646244"/>
                  </a:moveTo>
                  <a:lnTo>
                    <a:pt x="884018" y="1261193"/>
                  </a:lnTo>
                  <a:lnTo>
                    <a:pt x="819961" y="1247625"/>
                  </a:lnTo>
                  <a:lnTo>
                    <a:pt x="758021" y="1232923"/>
                  </a:lnTo>
                  <a:lnTo>
                    <a:pt x="698234" y="1217128"/>
                  </a:lnTo>
                  <a:lnTo>
                    <a:pt x="640636" y="1200282"/>
                  </a:lnTo>
                  <a:lnTo>
                    <a:pt x="585264" y="1182427"/>
                  </a:lnTo>
                  <a:lnTo>
                    <a:pt x="532152" y="1163605"/>
                  </a:lnTo>
                  <a:lnTo>
                    <a:pt x="481338" y="1143859"/>
                  </a:lnTo>
                  <a:lnTo>
                    <a:pt x="432856" y="1123230"/>
                  </a:lnTo>
                  <a:lnTo>
                    <a:pt x="386743" y="1101761"/>
                  </a:lnTo>
                  <a:lnTo>
                    <a:pt x="343034" y="1079492"/>
                  </a:lnTo>
                  <a:lnTo>
                    <a:pt x="301766" y="1056468"/>
                  </a:lnTo>
                  <a:lnTo>
                    <a:pt x="262975" y="1032728"/>
                  </a:lnTo>
                  <a:lnTo>
                    <a:pt x="226695" y="1008316"/>
                  </a:lnTo>
                  <a:lnTo>
                    <a:pt x="192964" y="983274"/>
                  </a:lnTo>
                  <a:lnTo>
                    <a:pt x="161816" y="957642"/>
                  </a:lnTo>
                  <a:lnTo>
                    <a:pt x="133289" y="931465"/>
                  </a:lnTo>
                  <a:lnTo>
                    <a:pt x="84237" y="877638"/>
                  </a:lnTo>
                  <a:lnTo>
                    <a:pt x="46095" y="822129"/>
                  </a:lnTo>
                  <a:lnTo>
                    <a:pt x="19150" y="765275"/>
                  </a:lnTo>
                  <a:lnTo>
                    <a:pt x="3689" y="707411"/>
                  </a:lnTo>
                  <a:lnTo>
                    <a:pt x="0" y="648874"/>
                  </a:lnTo>
                  <a:lnTo>
                    <a:pt x="2659" y="619458"/>
                  </a:lnTo>
                  <a:lnTo>
                    <a:pt x="17164" y="560541"/>
                  </a:lnTo>
                  <a:lnTo>
                    <a:pt x="44159" y="501791"/>
                  </a:lnTo>
                  <a:lnTo>
                    <a:pt x="83929" y="443545"/>
                  </a:lnTo>
                  <a:lnTo>
                    <a:pt x="136763" y="386138"/>
                  </a:lnTo>
                  <a:lnTo>
                    <a:pt x="188662" y="341060"/>
                  </a:lnTo>
                  <a:lnTo>
                    <a:pt x="247286" y="298459"/>
                  </a:lnTo>
                  <a:lnTo>
                    <a:pt x="312220" y="258403"/>
                  </a:lnTo>
                  <a:lnTo>
                    <a:pt x="346923" y="239351"/>
                  </a:lnTo>
                  <a:lnTo>
                    <a:pt x="383048" y="220960"/>
                  </a:lnTo>
                  <a:lnTo>
                    <a:pt x="420543" y="203239"/>
                  </a:lnTo>
                  <a:lnTo>
                    <a:pt x="459356" y="186196"/>
                  </a:lnTo>
                  <a:lnTo>
                    <a:pt x="499436" y="169841"/>
                  </a:lnTo>
                  <a:lnTo>
                    <a:pt x="540729" y="154181"/>
                  </a:lnTo>
                  <a:lnTo>
                    <a:pt x="583186" y="139224"/>
                  </a:lnTo>
                  <a:lnTo>
                    <a:pt x="626752" y="124980"/>
                  </a:lnTo>
                  <a:lnTo>
                    <a:pt x="671378" y="111457"/>
                  </a:lnTo>
                  <a:lnTo>
                    <a:pt x="717010" y="98663"/>
                  </a:lnTo>
                  <a:lnTo>
                    <a:pt x="763597" y="86606"/>
                  </a:lnTo>
                  <a:lnTo>
                    <a:pt x="811087" y="75296"/>
                  </a:lnTo>
                  <a:lnTo>
                    <a:pt x="859428" y="64740"/>
                  </a:lnTo>
                  <a:lnTo>
                    <a:pt x="908569" y="54947"/>
                  </a:lnTo>
                  <a:lnTo>
                    <a:pt x="958457" y="45925"/>
                  </a:lnTo>
                  <a:lnTo>
                    <a:pt x="1009040" y="37684"/>
                  </a:lnTo>
                  <a:lnTo>
                    <a:pt x="1060268" y="30231"/>
                  </a:lnTo>
                  <a:lnTo>
                    <a:pt x="1112087" y="23574"/>
                  </a:lnTo>
                  <a:lnTo>
                    <a:pt x="1164445" y="17723"/>
                  </a:lnTo>
                  <a:lnTo>
                    <a:pt x="1217292" y="12685"/>
                  </a:lnTo>
                  <a:lnTo>
                    <a:pt x="1270576" y="8470"/>
                  </a:lnTo>
                  <a:lnTo>
                    <a:pt x="1324243" y="5085"/>
                  </a:lnTo>
                  <a:lnTo>
                    <a:pt x="1378243" y="2540"/>
                  </a:lnTo>
                  <a:lnTo>
                    <a:pt x="1432523" y="842"/>
                  </a:lnTo>
                  <a:lnTo>
                    <a:pt x="1487032" y="0"/>
                  </a:lnTo>
                  <a:lnTo>
                    <a:pt x="1541718" y="22"/>
                  </a:lnTo>
                  <a:lnTo>
                    <a:pt x="1596528" y="917"/>
                  </a:lnTo>
                  <a:lnTo>
                    <a:pt x="1651412" y="2693"/>
                  </a:lnTo>
                  <a:lnTo>
                    <a:pt x="1706317" y="5360"/>
                  </a:lnTo>
                  <a:lnTo>
                    <a:pt x="1761191" y="8924"/>
                  </a:lnTo>
                  <a:lnTo>
                    <a:pt x="1815982" y="13395"/>
                  </a:lnTo>
                  <a:lnTo>
                    <a:pt x="1870639" y="18781"/>
                  </a:lnTo>
                  <a:lnTo>
                    <a:pt x="1925110" y="25091"/>
                  </a:lnTo>
                  <a:lnTo>
                    <a:pt x="1979342" y="32333"/>
                  </a:lnTo>
                  <a:lnTo>
                    <a:pt x="2033284" y="40515"/>
                  </a:lnTo>
                  <a:lnTo>
                    <a:pt x="2086884" y="49647"/>
                  </a:lnTo>
                  <a:lnTo>
                    <a:pt x="2140091" y="59735"/>
                  </a:lnTo>
                  <a:lnTo>
                    <a:pt x="2204148" y="73303"/>
                  </a:lnTo>
                  <a:lnTo>
                    <a:pt x="2266088" y="88006"/>
                  </a:lnTo>
                  <a:lnTo>
                    <a:pt x="2325875" y="103801"/>
                  </a:lnTo>
                  <a:lnTo>
                    <a:pt x="2383473" y="120647"/>
                  </a:lnTo>
                  <a:lnTo>
                    <a:pt x="2438845" y="138502"/>
                  </a:lnTo>
                  <a:lnTo>
                    <a:pt x="2491957" y="157323"/>
                  </a:lnTo>
                  <a:lnTo>
                    <a:pt x="2542771" y="177070"/>
                  </a:lnTo>
                  <a:lnTo>
                    <a:pt x="2591253" y="197698"/>
                  </a:lnTo>
                  <a:lnTo>
                    <a:pt x="2637366" y="219168"/>
                  </a:lnTo>
                  <a:lnTo>
                    <a:pt x="2681074" y="241436"/>
                  </a:lnTo>
                  <a:lnTo>
                    <a:pt x="2722342" y="264461"/>
                  </a:lnTo>
                  <a:lnTo>
                    <a:pt x="2761134" y="288201"/>
                  </a:lnTo>
                  <a:lnTo>
                    <a:pt x="2797414" y="312613"/>
                  </a:lnTo>
                  <a:lnTo>
                    <a:pt x="2831145" y="337655"/>
                  </a:lnTo>
                  <a:lnTo>
                    <a:pt x="2862292" y="363286"/>
                  </a:lnTo>
                  <a:lnTo>
                    <a:pt x="2890820" y="389464"/>
                  </a:lnTo>
                  <a:lnTo>
                    <a:pt x="2939872" y="443291"/>
                  </a:lnTo>
                  <a:lnTo>
                    <a:pt x="2978014" y="498799"/>
                  </a:lnTo>
                  <a:lnTo>
                    <a:pt x="3004959" y="555654"/>
                  </a:lnTo>
                  <a:lnTo>
                    <a:pt x="3020420" y="613517"/>
                  </a:lnTo>
                  <a:lnTo>
                    <a:pt x="3024109" y="672055"/>
                  </a:lnTo>
                  <a:lnTo>
                    <a:pt x="3021450" y="701471"/>
                  </a:lnTo>
                  <a:lnTo>
                    <a:pt x="3006944" y="760388"/>
                  </a:lnTo>
                  <a:lnTo>
                    <a:pt x="2979950" y="819137"/>
                  </a:lnTo>
                  <a:lnTo>
                    <a:pt x="2940179" y="877384"/>
                  </a:lnTo>
                  <a:lnTo>
                    <a:pt x="2887346" y="934791"/>
                  </a:lnTo>
                  <a:lnTo>
                    <a:pt x="2833938" y="981015"/>
                  </a:lnTo>
                  <a:lnTo>
                    <a:pt x="2773106" y="1024815"/>
                  </a:lnTo>
                  <a:lnTo>
                    <a:pt x="2740042" y="1045770"/>
                  </a:lnTo>
                  <a:lnTo>
                    <a:pt x="2705285" y="1066075"/>
                  </a:lnTo>
                  <a:lnTo>
                    <a:pt x="2668888" y="1085717"/>
                  </a:lnTo>
                  <a:lnTo>
                    <a:pt x="2630908" y="1104680"/>
                  </a:lnTo>
                  <a:lnTo>
                    <a:pt x="2591397" y="1122950"/>
                  </a:lnTo>
                  <a:lnTo>
                    <a:pt x="2550411" y="1140513"/>
                  </a:lnTo>
                  <a:lnTo>
                    <a:pt x="2508002" y="1157354"/>
                  </a:lnTo>
                  <a:lnTo>
                    <a:pt x="2464227" y="1173459"/>
                  </a:lnTo>
                  <a:lnTo>
                    <a:pt x="2419139" y="1188812"/>
                  </a:lnTo>
                  <a:lnTo>
                    <a:pt x="2372792" y="1203400"/>
                  </a:lnTo>
                  <a:lnTo>
                    <a:pt x="2325240" y="1217208"/>
                  </a:lnTo>
                  <a:lnTo>
                    <a:pt x="2276539" y="1230222"/>
                  </a:lnTo>
                  <a:lnTo>
                    <a:pt x="2226742" y="1242426"/>
                  </a:lnTo>
                  <a:lnTo>
                    <a:pt x="2175903" y="1253807"/>
                  </a:lnTo>
                  <a:lnTo>
                    <a:pt x="2124078" y="1264350"/>
                  </a:lnTo>
                  <a:lnTo>
                    <a:pt x="2071319" y="1274040"/>
                  </a:lnTo>
                  <a:lnTo>
                    <a:pt x="2017683" y="1282863"/>
                  </a:lnTo>
                  <a:lnTo>
                    <a:pt x="1963221" y="1290805"/>
                  </a:lnTo>
                  <a:lnTo>
                    <a:pt x="1907991" y="1297851"/>
                  </a:lnTo>
                  <a:lnTo>
                    <a:pt x="1852044" y="1303986"/>
                  </a:lnTo>
                  <a:lnTo>
                    <a:pt x="1795436" y="1309196"/>
                  </a:lnTo>
                  <a:lnTo>
                    <a:pt x="1738222" y="1313466"/>
                  </a:lnTo>
                  <a:lnTo>
                    <a:pt x="1680454" y="1316782"/>
                  </a:lnTo>
                  <a:lnTo>
                    <a:pt x="1622189" y="1319130"/>
                  </a:lnTo>
                  <a:lnTo>
                    <a:pt x="1563479" y="1320494"/>
                  </a:lnTo>
                  <a:lnTo>
                    <a:pt x="1504379" y="1320860"/>
                  </a:lnTo>
                  <a:lnTo>
                    <a:pt x="1444945" y="1320215"/>
                  </a:lnTo>
                  <a:lnTo>
                    <a:pt x="968403" y="1646244"/>
                  </a:lnTo>
                  <a:close/>
                </a:path>
              </a:pathLst>
            </a:custGeom>
            <a:ln w="25400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74402" y="478027"/>
            <a:ext cx="1710689" cy="760095"/>
          </a:xfrm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9685" marR="5080" indent="-7620">
              <a:lnSpc>
                <a:spcPct val="100800"/>
              </a:lnSpc>
              <a:spcBef>
                <a:spcPts val="75"/>
              </a:spcBef>
            </a:pPr>
            <a:r>
              <a:rPr dirty="0" sz="2400">
                <a:solidFill>
                  <a:srgbClr val="292934"/>
                </a:solidFill>
              </a:rPr>
              <a:t>What</a:t>
            </a:r>
            <a:r>
              <a:rPr dirty="0" sz="2400" spc="-30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is</a:t>
            </a:r>
            <a:r>
              <a:rPr dirty="0" sz="2400" spc="-25">
                <a:solidFill>
                  <a:srgbClr val="292934"/>
                </a:solidFill>
              </a:rPr>
              <a:t> </a:t>
            </a:r>
            <a:r>
              <a:rPr dirty="0" sz="2400" spc="-20">
                <a:solidFill>
                  <a:srgbClr val="292934"/>
                </a:solidFill>
              </a:rPr>
              <a:t>that </a:t>
            </a:r>
            <a:r>
              <a:rPr dirty="0" sz="2400">
                <a:solidFill>
                  <a:srgbClr val="292934"/>
                </a:solidFill>
              </a:rPr>
              <a:t>story</a:t>
            </a:r>
            <a:r>
              <a:rPr dirty="0" sz="2400" spc="-35">
                <a:solidFill>
                  <a:srgbClr val="292934"/>
                </a:solidFill>
              </a:rPr>
              <a:t> </a:t>
            </a:r>
            <a:r>
              <a:rPr dirty="0" sz="2400" spc="-10">
                <a:solidFill>
                  <a:srgbClr val="292934"/>
                </a:solidFill>
              </a:rPr>
              <a:t>about?</a:t>
            </a:r>
            <a:endParaRPr sz="2400"/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3200" y="24384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23488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Final</a:t>
            </a:r>
            <a:r>
              <a:rPr dirty="0" spc="-155"/>
              <a:t> </a:t>
            </a:r>
            <a:r>
              <a:rPr dirty="0" spc="-95"/>
              <a:t>project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621028"/>
            <a:ext cx="7923530" cy="481076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93675" marR="5080" indent="-181610">
              <a:lnSpc>
                <a:spcPct val="100800"/>
              </a:lnSpc>
              <a:spcBef>
                <a:spcPts val="7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945" algn="l"/>
              </a:tabLst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Goal:</a:t>
            </a:r>
            <a:r>
              <a:rPr dirty="0" sz="2400" spc="-7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apply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visualization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techniques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we’ve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learned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to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real-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world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dataset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care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about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0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You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may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work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groups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(recommended)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or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on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your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own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70"/>
              </a:spcBef>
              <a:buClr>
                <a:srgbClr val="93A299"/>
              </a:buClr>
              <a:buFont typeface="Arial"/>
              <a:buChar char="•"/>
            </a:pPr>
            <a:endParaRPr sz="2400">
              <a:latin typeface="Arial"/>
              <a:cs typeface="Arial"/>
            </a:endParaRPr>
          </a:p>
          <a:p>
            <a:pPr algn="ctr" marL="147955">
              <a:lnSpc>
                <a:spcPts val="2845"/>
              </a:lnSpc>
            </a:pPr>
            <a:r>
              <a:rPr dirty="0" sz="2400" spc="-10" b="1">
                <a:solidFill>
                  <a:srgbClr val="003470"/>
                </a:solidFill>
                <a:latin typeface="Arial"/>
                <a:cs typeface="Arial"/>
              </a:rPr>
              <a:t>Deliverables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algn="ctr" marL="147320">
              <a:lnSpc>
                <a:spcPts val="2845"/>
              </a:lnSpc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interactive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visual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analytics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system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demonstrated</a:t>
            </a:r>
            <a:endParaRPr sz="2400">
              <a:latin typeface="Arial"/>
              <a:cs typeface="Arial"/>
            </a:endParaRPr>
          </a:p>
          <a:p>
            <a:pPr algn="ctr" marL="458470" marR="303530" indent="635">
              <a:lnSpc>
                <a:spcPct val="100400"/>
              </a:lnSpc>
              <a:spcBef>
                <a:spcPts val="1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by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video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as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part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our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end-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of-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semester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miniseries,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associated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documentation,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brief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write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up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the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methods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used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70"/>
              </a:spcBef>
            </a:pP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Example</a:t>
            </a:r>
            <a:r>
              <a:rPr dirty="0" sz="24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problems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6444" y="1940528"/>
            <a:ext cx="2068688" cy="376358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76388" y="213010"/>
            <a:ext cx="5456555" cy="5587365"/>
            <a:chOff x="2176388" y="213010"/>
            <a:chExt cx="5456555" cy="558736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4566" y="1811598"/>
              <a:ext cx="911812" cy="398835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189089" y="225710"/>
              <a:ext cx="3024505" cy="1646555"/>
            </a:xfrm>
            <a:custGeom>
              <a:avLst/>
              <a:gdLst/>
              <a:ahLst/>
              <a:cxnLst/>
              <a:rect l="l" t="t" r="r" b="b"/>
              <a:pathLst>
                <a:path w="3024504" h="1646555">
                  <a:moveTo>
                    <a:pt x="1541718" y="22"/>
                  </a:moveTo>
                  <a:lnTo>
                    <a:pt x="1487032" y="0"/>
                  </a:lnTo>
                  <a:lnTo>
                    <a:pt x="1432523" y="842"/>
                  </a:lnTo>
                  <a:lnTo>
                    <a:pt x="1378243" y="2540"/>
                  </a:lnTo>
                  <a:lnTo>
                    <a:pt x="1324243" y="5086"/>
                  </a:lnTo>
                  <a:lnTo>
                    <a:pt x="1270576" y="8470"/>
                  </a:lnTo>
                  <a:lnTo>
                    <a:pt x="1217292" y="12686"/>
                  </a:lnTo>
                  <a:lnTo>
                    <a:pt x="1164446" y="17723"/>
                  </a:lnTo>
                  <a:lnTo>
                    <a:pt x="1112087" y="23574"/>
                  </a:lnTo>
                  <a:lnTo>
                    <a:pt x="1060268" y="30231"/>
                  </a:lnTo>
                  <a:lnTo>
                    <a:pt x="1009040" y="37684"/>
                  </a:lnTo>
                  <a:lnTo>
                    <a:pt x="958457" y="45925"/>
                  </a:lnTo>
                  <a:lnTo>
                    <a:pt x="908569" y="54947"/>
                  </a:lnTo>
                  <a:lnTo>
                    <a:pt x="859428" y="64740"/>
                  </a:lnTo>
                  <a:lnTo>
                    <a:pt x="811087" y="75296"/>
                  </a:lnTo>
                  <a:lnTo>
                    <a:pt x="763597" y="86606"/>
                  </a:lnTo>
                  <a:lnTo>
                    <a:pt x="717010" y="98663"/>
                  </a:lnTo>
                  <a:lnTo>
                    <a:pt x="671378" y="111457"/>
                  </a:lnTo>
                  <a:lnTo>
                    <a:pt x="626752" y="124980"/>
                  </a:lnTo>
                  <a:lnTo>
                    <a:pt x="583186" y="139224"/>
                  </a:lnTo>
                  <a:lnTo>
                    <a:pt x="540730" y="154181"/>
                  </a:lnTo>
                  <a:lnTo>
                    <a:pt x="499436" y="169841"/>
                  </a:lnTo>
                  <a:lnTo>
                    <a:pt x="459357" y="186196"/>
                  </a:lnTo>
                  <a:lnTo>
                    <a:pt x="420543" y="203239"/>
                  </a:lnTo>
                  <a:lnTo>
                    <a:pt x="383048" y="220960"/>
                  </a:lnTo>
                  <a:lnTo>
                    <a:pt x="346923" y="239351"/>
                  </a:lnTo>
                  <a:lnTo>
                    <a:pt x="312220" y="258403"/>
                  </a:lnTo>
                  <a:lnTo>
                    <a:pt x="278990" y="278109"/>
                  </a:lnTo>
                  <a:lnTo>
                    <a:pt x="217159" y="319446"/>
                  </a:lnTo>
                  <a:lnTo>
                    <a:pt x="161846" y="363293"/>
                  </a:lnTo>
                  <a:lnTo>
                    <a:pt x="108695" y="414715"/>
                  </a:lnTo>
                  <a:lnTo>
                    <a:pt x="62429" y="472584"/>
                  </a:lnTo>
                  <a:lnTo>
                    <a:pt x="29083" y="531124"/>
                  </a:lnTo>
                  <a:lnTo>
                    <a:pt x="8368" y="589999"/>
                  </a:lnTo>
                  <a:lnTo>
                    <a:pt x="0" y="648874"/>
                  </a:lnTo>
                  <a:lnTo>
                    <a:pt x="355" y="678205"/>
                  </a:lnTo>
                  <a:lnTo>
                    <a:pt x="9966" y="736448"/>
                  </a:lnTo>
                  <a:lnTo>
                    <a:pt x="31205" y="793849"/>
                  </a:lnTo>
                  <a:lnTo>
                    <a:pt x="63784" y="850072"/>
                  </a:lnTo>
                  <a:lnTo>
                    <a:pt x="107417" y="904782"/>
                  </a:lnTo>
                  <a:lnTo>
                    <a:pt x="161816" y="957642"/>
                  </a:lnTo>
                  <a:lnTo>
                    <a:pt x="192964" y="983273"/>
                  </a:lnTo>
                  <a:lnTo>
                    <a:pt x="226695" y="1008316"/>
                  </a:lnTo>
                  <a:lnTo>
                    <a:pt x="262975" y="1032728"/>
                  </a:lnTo>
                  <a:lnTo>
                    <a:pt x="301766" y="1056467"/>
                  </a:lnTo>
                  <a:lnTo>
                    <a:pt x="343034" y="1079492"/>
                  </a:lnTo>
                  <a:lnTo>
                    <a:pt x="386743" y="1101760"/>
                  </a:lnTo>
                  <a:lnTo>
                    <a:pt x="432856" y="1123230"/>
                  </a:lnTo>
                  <a:lnTo>
                    <a:pt x="481338" y="1143859"/>
                  </a:lnTo>
                  <a:lnTo>
                    <a:pt x="532152" y="1163605"/>
                  </a:lnTo>
                  <a:lnTo>
                    <a:pt x="585264" y="1182427"/>
                  </a:lnTo>
                  <a:lnTo>
                    <a:pt x="640636" y="1200282"/>
                  </a:lnTo>
                  <a:lnTo>
                    <a:pt x="698234" y="1217128"/>
                  </a:lnTo>
                  <a:lnTo>
                    <a:pt x="758020" y="1232923"/>
                  </a:lnTo>
                  <a:lnTo>
                    <a:pt x="819961" y="1247625"/>
                  </a:lnTo>
                  <a:lnTo>
                    <a:pt x="884018" y="1261193"/>
                  </a:lnTo>
                  <a:lnTo>
                    <a:pt x="968404" y="1646243"/>
                  </a:lnTo>
                  <a:lnTo>
                    <a:pt x="1444944" y="1320215"/>
                  </a:lnTo>
                  <a:lnTo>
                    <a:pt x="1504379" y="1320861"/>
                  </a:lnTo>
                  <a:lnTo>
                    <a:pt x="1563479" y="1320494"/>
                  </a:lnTo>
                  <a:lnTo>
                    <a:pt x="1622188" y="1319130"/>
                  </a:lnTo>
                  <a:lnTo>
                    <a:pt x="1680454" y="1316782"/>
                  </a:lnTo>
                  <a:lnTo>
                    <a:pt x="1738221" y="1313466"/>
                  </a:lnTo>
                  <a:lnTo>
                    <a:pt x="1795436" y="1309196"/>
                  </a:lnTo>
                  <a:lnTo>
                    <a:pt x="1852044" y="1303986"/>
                  </a:lnTo>
                  <a:lnTo>
                    <a:pt x="1907990" y="1297851"/>
                  </a:lnTo>
                  <a:lnTo>
                    <a:pt x="1963221" y="1290805"/>
                  </a:lnTo>
                  <a:lnTo>
                    <a:pt x="2017682" y="1282863"/>
                  </a:lnTo>
                  <a:lnTo>
                    <a:pt x="2071319" y="1274040"/>
                  </a:lnTo>
                  <a:lnTo>
                    <a:pt x="2124078" y="1264349"/>
                  </a:lnTo>
                  <a:lnTo>
                    <a:pt x="2175903" y="1253806"/>
                  </a:lnTo>
                  <a:lnTo>
                    <a:pt x="2226742" y="1242425"/>
                  </a:lnTo>
                  <a:lnTo>
                    <a:pt x="2276539" y="1230221"/>
                  </a:lnTo>
                  <a:lnTo>
                    <a:pt x="2325240" y="1217207"/>
                  </a:lnTo>
                  <a:lnTo>
                    <a:pt x="2372792" y="1203399"/>
                  </a:lnTo>
                  <a:lnTo>
                    <a:pt x="2419139" y="1188811"/>
                  </a:lnTo>
                  <a:lnTo>
                    <a:pt x="2464227" y="1173458"/>
                  </a:lnTo>
                  <a:lnTo>
                    <a:pt x="2508002" y="1157353"/>
                  </a:lnTo>
                  <a:lnTo>
                    <a:pt x="2550411" y="1140512"/>
                  </a:lnTo>
                  <a:lnTo>
                    <a:pt x="2591397" y="1122950"/>
                  </a:lnTo>
                  <a:lnTo>
                    <a:pt x="2630908" y="1104679"/>
                  </a:lnTo>
                  <a:lnTo>
                    <a:pt x="2668888" y="1085716"/>
                  </a:lnTo>
                  <a:lnTo>
                    <a:pt x="2705285" y="1066074"/>
                  </a:lnTo>
                  <a:lnTo>
                    <a:pt x="2740042" y="1045769"/>
                  </a:lnTo>
                  <a:lnTo>
                    <a:pt x="2773106" y="1024814"/>
                  </a:lnTo>
                  <a:lnTo>
                    <a:pt x="2833938" y="981014"/>
                  </a:lnTo>
                  <a:lnTo>
                    <a:pt x="2887346" y="934791"/>
                  </a:lnTo>
                  <a:lnTo>
                    <a:pt x="2915413" y="906213"/>
                  </a:lnTo>
                  <a:lnTo>
                    <a:pt x="2961679" y="848344"/>
                  </a:lnTo>
                  <a:lnTo>
                    <a:pt x="2995026" y="789804"/>
                  </a:lnTo>
                  <a:lnTo>
                    <a:pt x="3015740" y="730928"/>
                  </a:lnTo>
                  <a:lnTo>
                    <a:pt x="3024109" y="672054"/>
                  </a:lnTo>
                  <a:lnTo>
                    <a:pt x="3023754" y="642722"/>
                  </a:lnTo>
                  <a:lnTo>
                    <a:pt x="3014143" y="584480"/>
                  </a:lnTo>
                  <a:lnTo>
                    <a:pt x="2992904" y="527079"/>
                  </a:lnTo>
                  <a:lnTo>
                    <a:pt x="2960325" y="470855"/>
                  </a:lnTo>
                  <a:lnTo>
                    <a:pt x="2916692" y="416145"/>
                  </a:lnTo>
                  <a:lnTo>
                    <a:pt x="2862293" y="363286"/>
                  </a:lnTo>
                  <a:lnTo>
                    <a:pt x="2831145" y="337654"/>
                  </a:lnTo>
                  <a:lnTo>
                    <a:pt x="2797414" y="312612"/>
                  </a:lnTo>
                  <a:lnTo>
                    <a:pt x="2761134" y="288200"/>
                  </a:lnTo>
                  <a:lnTo>
                    <a:pt x="2722342" y="264460"/>
                  </a:lnTo>
                  <a:lnTo>
                    <a:pt x="2681074" y="241436"/>
                  </a:lnTo>
                  <a:lnTo>
                    <a:pt x="2637366" y="219167"/>
                  </a:lnTo>
                  <a:lnTo>
                    <a:pt x="2591253" y="197698"/>
                  </a:lnTo>
                  <a:lnTo>
                    <a:pt x="2542771" y="177069"/>
                  </a:lnTo>
                  <a:lnTo>
                    <a:pt x="2491957" y="157323"/>
                  </a:lnTo>
                  <a:lnTo>
                    <a:pt x="2438845" y="138501"/>
                  </a:lnTo>
                  <a:lnTo>
                    <a:pt x="2383473" y="120646"/>
                  </a:lnTo>
                  <a:lnTo>
                    <a:pt x="2325875" y="103800"/>
                  </a:lnTo>
                  <a:lnTo>
                    <a:pt x="2266088" y="88005"/>
                  </a:lnTo>
                  <a:lnTo>
                    <a:pt x="2204148" y="73303"/>
                  </a:lnTo>
                  <a:lnTo>
                    <a:pt x="2140090" y="59735"/>
                  </a:lnTo>
                  <a:lnTo>
                    <a:pt x="2086884" y="49646"/>
                  </a:lnTo>
                  <a:lnTo>
                    <a:pt x="2033284" y="40515"/>
                  </a:lnTo>
                  <a:lnTo>
                    <a:pt x="1979342" y="32333"/>
                  </a:lnTo>
                  <a:lnTo>
                    <a:pt x="1925109" y="25091"/>
                  </a:lnTo>
                  <a:lnTo>
                    <a:pt x="1870639" y="18781"/>
                  </a:lnTo>
                  <a:lnTo>
                    <a:pt x="1815982" y="13395"/>
                  </a:lnTo>
                  <a:lnTo>
                    <a:pt x="1761191" y="8924"/>
                  </a:lnTo>
                  <a:lnTo>
                    <a:pt x="1706317" y="5359"/>
                  </a:lnTo>
                  <a:lnTo>
                    <a:pt x="1651412" y="2693"/>
                  </a:lnTo>
                  <a:lnTo>
                    <a:pt x="1596528" y="917"/>
                  </a:lnTo>
                  <a:lnTo>
                    <a:pt x="1541718" y="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189088" y="225710"/>
              <a:ext cx="3024505" cy="1646555"/>
            </a:xfrm>
            <a:custGeom>
              <a:avLst/>
              <a:gdLst/>
              <a:ahLst/>
              <a:cxnLst/>
              <a:rect l="l" t="t" r="r" b="b"/>
              <a:pathLst>
                <a:path w="3024504" h="1646555">
                  <a:moveTo>
                    <a:pt x="968403" y="1646244"/>
                  </a:moveTo>
                  <a:lnTo>
                    <a:pt x="884018" y="1261193"/>
                  </a:lnTo>
                  <a:lnTo>
                    <a:pt x="819961" y="1247625"/>
                  </a:lnTo>
                  <a:lnTo>
                    <a:pt x="758021" y="1232923"/>
                  </a:lnTo>
                  <a:lnTo>
                    <a:pt x="698234" y="1217128"/>
                  </a:lnTo>
                  <a:lnTo>
                    <a:pt x="640636" y="1200282"/>
                  </a:lnTo>
                  <a:lnTo>
                    <a:pt x="585264" y="1182427"/>
                  </a:lnTo>
                  <a:lnTo>
                    <a:pt x="532152" y="1163605"/>
                  </a:lnTo>
                  <a:lnTo>
                    <a:pt x="481338" y="1143859"/>
                  </a:lnTo>
                  <a:lnTo>
                    <a:pt x="432856" y="1123230"/>
                  </a:lnTo>
                  <a:lnTo>
                    <a:pt x="386743" y="1101761"/>
                  </a:lnTo>
                  <a:lnTo>
                    <a:pt x="343034" y="1079492"/>
                  </a:lnTo>
                  <a:lnTo>
                    <a:pt x="301766" y="1056468"/>
                  </a:lnTo>
                  <a:lnTo>
                    <a:pt x="262975" y="1032728"/>
                  </a:lnTo>
                  <a:lnTo>
                    <a:pt x="226695" y="1008316"/>
                  </a:lnTo>
                  <a:lnTo>
                    <a:pt x="192964" y="983274"/>
                  </a:lnTo>
                  <a:lnTo>
                    <a:pt x="161816" y="957642"/>
                  </a:lnTo>
                  <a:lnTo>
                    <a:pt x="133289" y="931465"/>
                  </a:lnTo>
                  <a:lnTo>
                    <a:pt x="84237" y="877638"/>
                  </a:lnTo>
                  <a:lnTo>
                    <a:pt x="46095" y="822129"/>
                  </a:lnTo>
                  <a:lnTo>
                    <a:pt x="19150" y="765275"/>
                  </a:lnTo>
                  <a:lnTo>
                    <a:pt x="3689" y="707411"/>
                  </a:lnTo>
                  <a:lnTo>
                    <a:pt x="0" y="648874"/>
                  </a:lnTo>
                  <a:lnTo>
                    <a:pt x="2659" y="619458"/>
                  </a:lnTo>
                  <a:lnTo>
                    <a:pt x="17164" y="560541"/>
                  </a:lnTo>
                  <a:lnTo>
                    <a:pt x="44159" y="501791"/>
                  </a:lnTo>
                  <a:lnTo>
                    <a:pt x="83929" y="443545"/>
                  </a:lnTo>
                  <a:lnTo>
                    <a:pt x="136763" y="386138"/>
                  </a:lnTo>
                  <a:lnTo>
                    <a:pt x="188662" y="341060"/>
                  </a:lnTo>
                  <a:lnTo>
                    <a:pt x="247286" y="298459"/>
                  </a:lnTo>
                  <a:lnTo>
                    <a:pt x="312220" y="258403"/>
                  </a:lnTo>
                  <a:lnTo>
                    <a:pt x="346923" y="239351"/>
                  </a:lnTo>
                  <a:lnTo>
                    <a:pt x="383048" y="220960"/>
                  </a:lnTo>
                  <a:lnTo>
                    <a:pt x="420543" y="203239"/>
                  </a:lnTo>
                  <a:lnTo>
                    <a:pt x="459356" y="186196"/>
                  </a:lnTo>
                  <a:lnTo>
                    <a:pt x="499436" y="169841"/>
                  </a:lnTo>
                  <a:lnTo>
                    <a:pt x="540729" y="154181"/>
                  </a:lnTo>
                  <a:lnTo>
                    <a:pt x="583186" y="139224"/>
                  </a:lnTo>
                  <a:lnTo>
                    <a:pt x="626752" y="124980"/>
                  </a:lnTo>
                  <a:lnTo>
                    <a:pt x="671378" y="111457"/>
                  </a:lnTo>
                  <a:lnTo>
                    <a:pt x="717010" y="98663"/>
                  </a:lnTo>
                  <a:lnTo>
                    <a:pt x="763597" y="86606"/>
                  </a:lnTo>
                  <a:lnTo>
                    <a:pt x="811087" y="75296"/>
                  </a:lnTo>
                  <a:lnTo>
                    <a:pt x="859428" y="64740"/>
                  </a:lnTo>
                  <a:lnTo>
                    <a:pt x="908569" y="54947"/>
                  </a:lnTo>
                  <a:lnTo>
                    <a:pt x="958457" y="45925"/>
                  </a:lnTo>
                  <a:lnTo>
                    <a:pt x="1009040" y="37684"/>
                  </a:lnTo>
                  <a:lnTo>
                    <a:pt x="1060268" y="30231"/>
                  </a:lnTo>
                  <a:lnTo>
                    <a:pt x="1112087" y="23574"/>
                  </a:lnTo>
                  <a:lnTo>
                    <a:pt x="1164445" y="17723"/>
                  </a:lnTo>
                  <a:lnTo>
                    <a:pt x="1217292" y="12685"/>
                  </a:lnTo>
                  <a:lnTo>
                    <a:pt x="1270576" y="8470"/>
                  </a:lnTo>
                  <a:lnTo>
                    <a:pt x="1324243" y="5085"/>
                  </a:lnTo>
                  <a:lnTo>
                    <a:pt x="1378243" y="2540"/>
                  </a:lnTo>
                  <a:lnTo>
                    <a:pt x="1432523" y="842"/>
                  </a:lnTo>
                  <a:lnTo>
                    <a:pt x="1487032" y="0"/>
                  </a:lnTo>
                  <a:lnTo>
                    <a:pt x="1541718" y="22"/>
                  </a:lnTo>
                  <a:lnTo>
                    <a:pt x="1596528" y="917"/>
                  </a:lnTo>
                  <a:lnTo>
                    <a:pt x="1651412" y="2693"/>
                  </a:lnTo>
                  <a:lnTo>
                    <a:pt x="1706317" y="5360"/>
                  </a:lnTo>
                  <a:lnTo>
                    <a:pt x="1761191" y="8924"/>
                  </a:lnTo>
                  <a:lnTo>
                    <a:pt x="1815982" y="13395"/>
                  </a:lnTo>
                  <a:lnTo>
                    <a:pt x="1870639" y="18781"/>
                  </a:lnTo>
                  <a:lnTo>
                    <a:pt x="1925110" y="25091"/>
                  </a:lnTo>
                  <a:lnTo>
                    <a:pt x="1979342" y="32333"/>
                  </a:lnTo>
                  <a:lnTo>
                    <a:pt x="2033284" y="40515"/>
                  </a:lnTo>
                  <a:lnTo>
                    <a:pt x="2086884" y="49647"/>
                  </a:lnTo>
                  <a:lnTo>
                    <a:pt x="2140091" y="59735"/>
                  </a:lnTo>
                  <a:lnTo>
                    <a:pt x="2204148" y="73303"/>
                  </a:lnTo>
                  <a:lnTo>
                    <a:pt x="2266088" y="88006"/>
                  </a:lnTo>
                  <a:lnTo>
                    <a:pt x="2325875" y="103801"/>
                  </a:lnTo>
                  <a:lnTo>
                    <a:pt x="2383473" y="120647"/>
                  </a:lnTo>
                  <a:lnTo>
                    <a:pt x="2438845" y="138502"/>
                  </a:lnTo>
                  <a:lnTo>
                    <a:pt x="2491957" y="157323"/>
                  </a:lnTo>
                  <a:lnTo>
                    <a:pt x="2542771" y="177070"/>
                  </a:lnTo>
                  <a:lnTo>
                    <a:pt x="2591253" y="197698"/>
                  </a:lnTo>
                  <a:lnTo>
                    <a:pt x="2637366" y="219168"/>
                  </a:lnTo>
                  <a:lnTo>
                    <a:pt x="2681074" y="241436"/>
                  </a:lnTo>
                  <a:lnTo>
                    <a:pt x="2722342" y="264461"/>
                  </a:lnTo>
                  <a:lnTo>
                    <a:pt x="2761134" y="288201"/>
                  </a:lnTo>
                  <a:lnTo>
                    <a:pt x="2797414" y="312613"/>
                  </a:lnTo>
                  <a:lnTo>
                    <a:pt x="2831145" y="337655"/>
                  </a:lnTo>
                  <a:lnTo>
                    <a:pt x="2862292" y="363286"/>
                  </a:lnTo>
                  <a:lnTo>
                    <a:pt x="2890820" y="389464"/>
                  </a:lnTo>
                  <a:lnTo>
                    <a:pt x="2939872" y="443291"/>
                  </a:lnTo>
                  <a:lnTo>
                    <a:pt x="2978014" y="498799"/>
                  </a:lnTo>
                  <a:lnTo>
                    <a:pt x="3004959" y="555654"/>
                  </a:lnTo>
                  <a:lnTo>
                    <a:pt x="3020420" y="613517"/>
                  </a:lnTo>
                  <a:lnTo>
                    <a:pt x="3024109" y="672055"/>
                  </a:lnTo>
                  <a:lnTo>
                    <a:pt x="3021450" y="701471"/>
                  </a:lnTo>
                  <a:lnTo>
                    <a:pt x="3006944" y="760388"/>
                  </a:lnTo>
                  <a:lnTo>
                    <a:pt x="2979950" y="819137"/>
                  </a:lnTo>
                  <a:lnTo>
                    <a:pt x="2940179" y="877384"/>
                  </a:lnTo>
                  <a:lnTo>
                    <a:pt x="2887346" y="934791"/>
                  </a:lnTo>
                  <a:lnTo>
                    <a:pt x="2833938" y="981015"/>
                  </a:lnTo>
                  <a:lnTo>
                    <a:pt x="2773106" y="1024815"/>
                  </a:lnTo>
                  <a:lnTo>
                    <a:pt x="2740042" y="1045770"/>
                  </a:lnTo>
                  <a:lnTo>
                    <a:pt x="2705285" y="1066075"/>
                  </a:lnTo>
                  <a:lnTo>
                    <a:pt x="2668888" y="1085717"/>
                  </a:lnTo>
                  <a:lnTo>
                    <a:pt x="2630908" y="1104680"/>
                  </a:lnTo>
                  <a:lnTo>
                    <a:pt x="2591397" y="1122950"/>
                  </a:lnTo>
                  <a:lnTo>
                    <a:pt x="2550411" y="1140513"/>
                  </a:lnTo>
                  <a:lnTo>
                    <a:pt x="2508002" y="1157354"/>
                  </a:lnTo>
                  <a:lnTo>
                    <a:pt x="2464227" y="1173459"/>
                  </a:lnTo>
                  <a:lnTo>
                    <a:pt x="2419139" y="1188812"/>
                  </a:lnTo>
                  <a:lnTo>
                    <a:pt x="2372792" y="1203400"/>
                  </a:lnTo>
                  <a:lnTo>
                    <a:pt x="2325240" y="1217208"/>
                  </a:lnTo>
                  <a:lnTo>
                    <a:pt x="2276539" y="1230222"/>
                  </a:lnTo>
                  <a:lnTo>
                    <a:pt x="2226742" y="1242426"/>
                  </a:lnTo>
                  <a:lnTo>
                    <a:pt x="2175903" y="1253807"/>
                  </a:lnTo>
                  <a:lnTo>
                    <a:pt x="2124078" y="1264350"/>
                  </a:lnTo>
                  <a:lnTo>
                    <a:pt x="2071319" y="1274040"/>
                  </a:lnTo>
                  <a:lnTo>
                    <a:pt x="2017683" y="1282863"/>
                  </a:lnTo>
                  <a:lnTo>
                    <a:pt x="1963221" y="1290805"/>
                  </a:lnTo>
                  <a:lnTo>
                    <a:pt x="1907991" y="1297851"/>
                  </a:lnTo>
                  <a:lnTo>
                    <a:pt x="1852044" y="1303986"/>
                  </a:lnTo>
                  <a:lnTo>
                    <a:pt x="1795436" y="1309196"/>
                  </a:lnTo>
                  <a:lnTo>
                    <a:pt x="1738222" y="1313466"/>
                  </a:lnTo>
                  <a:lnTo>
                    <a:pt x="1680454" y="1316782"/>
                  </a:lnTo>
                  <a:lnTo>
                    <a:pt x="1622189" y="1319130"/>
                  </a:lnTo>
                  <a:lnTo>
                    <a:pt x="1563479" y="1320494"/>
                  </a:lnTo>
                  <a:lnTo>
                    <a:pt x="1504379" y="1320860"/>
                  </a:lnTo>
                  <a:lnTo>
                    <a:pt x="1444945" y="1320215"/>
                  </a:lnTo>
                  <a:lnTo>
                    <a:pt x="968403" y="1646244"/>
                  </a:lnTo>
                  <a:close/>
                </a:path>
              </a:pathLst>
            </a:custGeom>
            <a:ln w="25400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867556" y="631944"/>
              <a:ext cx="1752600" cy="1424305"/>
            </a:xfrm>
            <a:custGeom>
              <a:avLst/>
              <a:gdLst/>
              <a:ahLst/>
              <a:cxnLst/>
              <a:rect l="l" t="t" r="r" b="b"/>
              <a:pathLst>
                <a:path w="1752600" h="1424305">
                  <a:moveTo>
                    <a:pt x="871687" y="0"/>
                  </a:moveTo>
                  <a:lnTo>
                    <a:pt x="823630" y="1160"/>
                  </a:lnTo>
                  <a:lnTo>
                    <a:pt x="775675" y="4301"/>
                  </a:lnTo>
                  <a:lnTo>
                    <a:pt x="727937" y="9426"/>
                  </a:lnTo>
                  <a:lnTo>
                    <a:pt x="680534" y="16540"/>
                  </a:lnTo>
                  <a:lnTo>
                    <a:pt x="633581" y="25646"/>
                  </a:lnTo>
                  <a:lnTo>
                    <a:pt x="587194" y="36751"/>
                  </a:lnTo>
                  <a:lnTo>
                    <a:pt x="541490" y="49857"/>
                  </a:lnTo>
                  <a:lnTo>
                    <a:pt x="496584" y="64969"/>
                  </a:lnTo>
                  <a:lnTo>
                    <a:pt x="452592" y="82092"/>
                  </a:lnTo>
                  <a:lnTo>
                    <a:pt x="409631" y="101229"/>
                  </a:lnTo>
                  <a:lnTo>
                    <a:pt x="367817" y="122386"/>
                  </a:lnTo>
                  <a:lnTo>
                    <a:pt x="327266" y="145567"/>
                  </a:lnTo>
                  <a:lnTo>
                    <a:pt x="288093" y="170775"/>
                  </a:lnTo>
                  <a:lnTo>
                    <a:pt x="246627" y="200955"/>
                  </a:lnTo>
                  <a:lnTo>
                    <a:pt x="208348" y="232672"/>
                  </a:lnTo>
                  <a:lnTo>
                    <a:pt x="173265" y="265802"/>
                  </a:lnTo>
                  <a:lnTo>
                    <a:pt x="141386" y="300223"/>
                  </a:lnTo>
                  <a:lnTo>
                    <a:pt x="112720" y="335812"/>
                  </a:lnTo>
                  <a:lnTo>
                    <a:pt x="87273" y="372446"/>
                  </a:lnTo>
                  <a:lnTo>
                    <a:pt x="65055" y="410002"/>
                  </a:lnTo>
                  <a:lnTo>
                    <a:pt x="46074" y="448357"/>
                  </a:lnTo>
                  <a:lnTo>
                    <a:pt x="30337" y="487389"/>
                  </a:lnTo>
                  <a:lnTo>
                    <a:pt x="17853" y="526974"/>
                  </a:lnTo>
                  <a:lnTo>
                    <a:pt x="8630" y="566989"/>
                  </a:lnTo>
                  <a:lnTo>
                    <a:pt x="2676" y="607312"/>
                  </a:lnTo>
                  <a:lnTo>
                    <a:pt x="0" y="647819"/>
                  </a:lnTo>
                  <a:lnTo>
                    <a:pt x="608" y="688388"/>
                  </a:lnTo>
                  <a:lnTo>
                    <a:pt x="4510" y="728896"/>
                  </a:lnTo>
                  <a:lnTo>
                    <a:pt x="11713" y="769220"/>
                  </a:lnTo>
                  <a:lnTo>
                    <a:pt x="22226" y="809236"/>
                  </a:lnTo>
                  <a:lnTo>
                    <a:pt x="36057" y="848823"/>
                  </a:lnTo>
                  <a:lnTo>
                    <a:pt x="53213" y="887857"/>
                  </a:lnTo>
                  <a:lnTo>
                    <a:pt x="73704" y="926215"/>
                  </a:lnTo>
                  <a:lnTo>
                    <a:pt x="97537" y="963774"/>
                  </a:lnTo>
                  <a:lnTo>
                    <a:pt x="124720" y="1000412"/>
                  </a:lnTo>
                  <a:lnTo>
                    <a:pt x="155261" y="1036006"/>
                  </a:lnTo>
                  <a:lnTo>
                    <a:pt x="189169" y="1070432"/>
                  </a:lnTo>
                  <a:lnTo>
                    <a:pt x="226451" y="1103567"/>
                  </a:lnTo>
                  <a:lnTo>
                    <a:pt x="116477" y="1424256"/>
                  </a:lnTo>
                  <a:lnTo>
                    <a:pt x="494048" y="1254714"/>
                  </a:lnTo>
                  <a:lnTo>
                    <a:pt x="540377" y="1270404"/>
                  </a:lnTo>
                  <a:lnTo>
                    <a:pt x="587436" y="1283947"/>
                  </a:lnTo>
                  <a:lnTo>
                    <a:pt x="635110" y="1295355"/>
                  </a:lnTo>
                  <a:lnTo>
                    <a:pt x="683279" y="1304640"/>
                  </a:lnTo>
                  <a:lnTo>
                    <a:pt x="731827" y="1311815"/>
                  </a:lnTo>
                  <a:lnTo>
                    <a:pt x="780636" y="1316893"/>
                  </a:lnTo>
                  <a:lnTo>
                    <a:pt x="829589" y="1319886"/>
                  </a:lnTo>
                  <a:lnTo>
                    <a:pt x="878567" y="1320808"/>
                  </a:lnTo>
                  <a:lnTo>
                    <a:pt x="927454" y="1319670"/>
                  </a:lnTo>
                  <a:lnTo>
                    <a:pt x="976132" y="1316486"/>
                  </a:lnTo>
                  <a:lnTo>
                    <a:pt x="1024484" y="1311269"/>
                  </a:lnTo>
                  <a:lnTo>
                    <a:pt x="1072391" y="1304030"/>
                  </a:lnTo>
                  <a:lnTo>
                    <a:pt x="1119737" y="1294782"/>
                  </a:lnTo>
                  <a:lnTo>
                    <a:pt x="1166405" y="1283539"/>
                  </a:lnTo>
                  <a:lnTo>
                    <a:pt x="1212275" y="1270313"/>
                  </a:lnTo>
                  <a:lnTo>
                    <a:pt x="1257232" y="1255116"/>
                  </a:lnTo>
                  <a:lnTo>
                    <a:pt x="1301157" y="1237962"/>
                  </a:lnTo>
                  <a:lnTo>
                    <a:pt x="1343933" y="1218863"/>
                  </a:lnTo>
                  <a:lnTo>
                    <a:pt x="1385443" y="1197831"/>
                  </a:lnTo>
                  <a:lnTo>
                    <a:pt x="1425569" y="1174880"/>
                  </a:lnTo>
                  <a:lnTo>
                    <a:pt x="1464193" y="1150021"/>
                  </a:lnTo>
                  <a:lnTo>
                    <a:pt x="1505660" y="1119841"/>
                  </a:lnTo>
                  <a:lnTo>
                    <a:pt x="1543938" y="1088125"/>
                  </a:lnTo>
                  <a:lnTo>
                    <a:pt x="1579021" y="1054994"/>
                  </a:lnTo>
                  <a:lnTo>
                    <a:pt x="1610900" y="1020573"/>
                  </a:lnTo>
                  <a:lnTo>
                    <a:pt x="1639567" y="984984"/>
                  </a:lnTo>
                  <a:lnTo>
                    <a:pt x="1665013" y="948350"/>
                  </a:lnTo>
                  <a:lnTo>
                    <a:pt x="1687231" y="910794"/>
                  </a:lnTo>
                  <a:lnTo>
                    <a:pt x="1706212" y="872439"/>
                  </a:lnTo>
                  <a:lnTo>
                    <a:pt x="1721949" y="833407"/>
                  </a:lnTo>
                  <a:lnTo>
                    <a:pt x="1734433" y="793823"/>
                  </a:lnTo>
                  <a:lnTo>
                    <a:pt x="1743656" y="753807"/>
                  </a:lnTo>
                  <a:lnTo>
                    <a:pt x="1749610" y="713485"/>
                  </a:lnTo>
                  <a:lnTo>
                    <a:pt x="1752287" y="672977"/>
                  </a:lnTo>
                  <a:lnTo>
                    <a:pt x="1751679" y="632408"/>
                  </a:lnTo>
                  <a:lnTo>
                    <a:pt x="1747777" y="591900"/>
                  </a:lnTo>
                  <a:lnTo>
                    <a:pt x="1740573" y="551577"/>
                  </a:lnTo>
                  <a:lnTo>
                    <a:pt x="1730060" y="511560"/>
                  </a:lnTo>
                  <a:lnTo>
                    <a:pt x="1716230" y="471973"/>
                  </a:lnTo>
                  <a:lnTo>
                    <a:pt x="1699073" y="432939"/>
                  </a:lnTo>
                  <a:lnTo>
                    <a:pt x="1678583" y="394581"/>
                  </a:lnTo>
                  <a:lnTo>
                    <a:pt x="1654750" y="357022"/>
                  </a:lnTo>
                  <a:lnTo>
                    <a:pt x="1627567" y="320384"/>
                  </a:lnTo>
                  <a:lnTo>
                    <a:pt x="1597026" y="284791"/>
                  </a:lnTo>
                  <a:lnTo>
                    <a:pt x="1563118" y="250365"/>
                  </a:lnTo>
                  <a:lnTo>
                    <a:pt x="1525835" y="217229"/>
                  </a:lnTo>
                  <a:lnTo>
                    <a:pt x="1490180" y="189212"/>
                  </a:lnTo>
                  <a:lnTo>
                    <a:pt x="1452885" y="163110"/>
                  </a:lnTo>
                  <a:lnTo>
                    <a:pt x="1414067" y="138927"/>
                  </a:lnTo>
                  <a:lnTo>
                    <a:pt x="1373842" y="116668"/>
                  </a:lnTo>
                  <a:lnTo>
                    <a:pt x="1332325" y="96336"/>
                  </a:lnTo>
                  <a:lnTo>
                    <a:pt x="1289634" y="77936"/>
                  </a:lnTo>
                  <a:lnTo>
                    <a:pt x="1245883" y="61472"/>
                  </a:lnTo>
                  <a:lnTo>
                    <a:pt x="1201190" y="46950"/>
                  </a:lnTo>
                  <a:lnTo>
                    <a:pt x="1155670" y="34372"/>
                  </a:lnTo>
                  <a:lnTo>
                    <a:pt x="1109439" y="23744"/>
                  </a:lnTo>
                  <a:lnTo>
                    <a:pt x="1062613" y="15070"/>
                  </a:lnTo>
                  <a:lnTo>
                    <a:pt x="1015309" y="8354"/>
                  </a:lnTo>
                  <a:lnTo>
                    <a:pt x="967643" y="3601"/>
                  </a:lnTo>
                  <a:lnTo>
                    <a:pt x="919730" y="815"/>
                  </a:lnTo>
                  <a:lnTo>
                    <a:pt x="8716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867557" y="631944"/>
              <a:ext cx="1752600" cy="1424305"/>
            </a:xfrm>
            <a:custGeom>
              <a:avLst/>
              <a:gdLst/>
              <a:ahLst/>
              <a:cxnLst/>
              <a:rect l="l" t="t" r="r" b="b"/>
              <a:pathLst>
                <a:path w="1752600" h="1424305">
                  <a:moveTo>
                    <a:pt x="116477" y="1424256"/>
                  </a:moveTo>
                  <a:lnTo>
                    <a:pt x="226452" y="1103567"/>
                  </a:lnTo>
                  <a:lnTo>
                    <a:pt x="189169" y="1070431"/>
                  </a:lnTo>
                  <a:lnTo>
                    <a:pt x="155261" y="1036006"/>
                  </a:lnTo>
                  <a:lnTo>
                    <a:pt x="124720" y="1000412"/>
                  </a:lnTo>
                  <a:lnTo>
                    <a:pt x="97537" y="963774"/>
                  </a:lnTo>
                  <a:lnTo>
                    <a:pt x="73704" y="926215"/>
                  </a:lnTo>
                  <a:lnTo>
                    <a:pt x="53213" y="887857"/>
                  </a:lnTo>
                  <a:lnTo>
                    <a:pt x="36057" y="848823"/>
                  </a:lnTo>
                  <a:lnTo>
                    <a:pt x="22226" y="809236"/>
                  </a:lnTo>
                  <a:lnTo>
                    <a:pt x="11713" y="769220"/>
                  </a:lnTo>
                  <a:lnTo>
                    <a:pt x="4510" y="728896"/>
                  </a:lnTo>
                  <a:lnTo>
                    <a:pt x="608" y="688388"/>
                  </a:lnTo>
                  <a:lnTo>
                    <a:pt x="0" y="647819"/>
                  </a:lnTo>
                  <a:lnTo>
                    <a:pt x="2676" y="607311"/>
                  </a:lnTo>
                  <a:lnTo>
                    <a:pt x="8630" y="566989"/>
                  </a:lnTo>
                  <a:lnTo>
                    <a:pt x="17853" y="526973"/>
                  </a:lnTo>
                  <a:lnTo>
                    <a:pt x="30337" y="487389"/>
                  </a:lnTo>
                  <a:lnTo>
                    <a:pt x="46074" y="448357"/>
                  </a:lnTo>
                  <a:lnTo>
                    <a:pt x="65055" y="410002"/>
                  </a:lnTo>
                  <a:lnTo>
                    <a:pt x="87273" y="372446"/>
                  </a:lnTo>
                  <a:lnTo>
                    <a:pt x="112720" y="335812"/>
                  </a:lnTo>
                  <a:lnTo>
                    <a:pt x="141386" y="300223"/>
                  </a:lnTo>
                  <a:lnTo>
                    <a:pt x="173265" y="265802"/>
                  </a:lnTo>
                  <a:lnTo>
                    <a:pt x="208348" y="232671"/>
                  </a:lnTo>
                  <a:lnTo>
                    <a:pt x="246627" y="200955"/>
                  </a:lnTo>
                  <a:lnTo>
                    <a:pt x="288093" y="170775"/>
                  </a:lnTo>
                  <a:lnTo>
                    <a:pt x="327266" y="145566"/>
                  </a:lnTo>
                  <a:lnTo>
                    <a:pt x="367817" y="122386"/>
                  </a:lnTo>
                  <a:lnTo>
                    <a:pt x="409631" y="101229"/>
                  </a:lnTo>
                  <a:lnTo>
                    <a:pt x="452592" y="82092"/>
                  </a:lnTo>
                  <a:lnTo>
                    <a:pt x="496584" y="64969"/>
                  </a:lnTo>
                  <a:lnTo>
                    <a:pt x="541490" y="49857"/>
                  </a:lnTo>
                  <a:lnTo>
                    <a:pt x="587194" y="36751"/>
                  </a:lnTo>
                  <a:lnTo>
                    <a:pt x="633581" y="25646"/>
                  </a:lnTo>
                  <a:lnTo>
                    <a:pt x="680534" y="16539"/>
                  </a:lnTo>
                  <a:lnTo>
                    <a:pt x="727937" y="9426"/>
                  </a:lnTo>
                  <a:lnTo>
                    <a:pt x="775675" y="4301"/>
                  </a:lnTo>
                  <a:lnTo>
                    <a:pt x="823630" y="1160"/>
                  </a:lnTo>
                  <a:lnTo>
                    <a:pt x="871687" y="0"/>
                  </a:lnTo>
                  <a:lnTo>
                    <a:pt x="919730" y="815"/>
                  </a:lnTo>
                  <a:lnTo>
                    <a:pt x="967643" y="3601"/>
                  </a:lnTo>
                  <a:lnTo>
                    <a:pt x="1015309" y="8354"/>
                  </a:lnTo>
                  <a:lnTo>
                    <a:pt x="1062613" y="15070"/>
                  </a:lnTo>
                  <a:lnTo>
                    <a:pt x="1109439" y="23744"/>
                  </a:lnTo>
                  <a:lnTo>
                    <a:pt x="1155669" y="34372"/>
                  </a:lnTo>
                  <a:lnTo>
                    <a:pt x="1201189" y="46950"/>
                  </a:lnTo>
                  <a:lnTo>
                    <a:pt x="1245883" y="61472"/>
                  </a:lnTo>
                  <a:lnTo>
                    <a:pt x="1289633" y="77936"/>
                  </a:lnTo>
                  <a:lnTo>
                    <a:pt x="1332325" y="96336"/>
                  </a:lnTo>
                  <a:lnTo>
                    <a:pt x="1373841" y="116668"/>
                  </a:lnTo>
                  <a:lnTo>
                    <a:pt x="1414066" y="138927"/>
                  </a:lnTo>
                  <a:lnTo>
                    <a:pt x="1452884" y="163110"/>
                  </a:lnTo>
                  <a:lnTo>
                    <a:pt x="1490179" y="189213"/>
                  </a:lnTo>
                  <a:lnTo>
                    <a:pt x="1525834" y="217229"/>
                  </a:lnTo>
                  <a:lnTo>
                    <a:pt x="1563117" y="250365"/>
                  </a:lnTo>
                  <a:lnTo>
                    <a:pt x="1597025" y="284791"/>
                  </a:lnTo>
                  <a:lnTo>
                    <a:pt x="1627566" y="320384"/>
                  </a:lnTo>
                  <a:lnTo>
                    <a:pt x="1654749" y="357022"/>
                  </a:lnTo>
                  <a:lnTo>
                    <a:pt x="1678582" y="394581"/>
                  </a:lnTo>
                  <a:lnTo>
                    <a:pt x="1699072" y="432939"/>
                  </a:lnTo>
                  <a:lnTo>
                    <a:pt x="1716229" y="471973"/>
                  </a:lnTo>
                  <a:lnTo>
                    <a:pt x="1730060" y="511560"/>
                  </a:lnTo>
                  <a:lnTo>
                    <a:pt x="1740573" y="551577"/>
                  </a:lnTo>
                  <a:lnTo>
                    <a:pt x="1747776" y="591900"/>
                  </a:lnTo>
                  <a:lnTo>
                    <a:pt x="1751678" y="632408"/>
                  </a:lnTo>
                  <a:lnTo>
                    <a:pt x="1752286" y="672977"/>
                  </a:lnTo>
                  <a:lnTo>
                    <a:pt x="1749610" y="713485"/>
                  </a:lnTo>
                  <a:lnTo>
                    <a:pt x="1743656" y="753807"/>
                  </a:lnTo>
                  <a:lnTo>
                    <a:pt x="1734433" y="793823"/>
                  </a:lnTo>
                  <a:lnTo>
                    <a:pt x="1721949" y="833407"/>
                  </a:lnTo>
                  <a:lnTo>
                    <a:pt x="1706212" y="872439"/>
                  </a:lnTo>
                  <a:lnTo>
                    <a:pt x="1687231" y="910794"/>
                  </a:lnTo>
                  <a:lnTo>
                    <a:pt x="1665013" y="948350"/>
                  </a:lnTo>
                  <a:lnTo>
                    <a:pt x="1639567" y="984984"/>
                  </a:lnTo>
                  <a:lnTo>
                    <a:pt x="1610900" y="1020573"/>
                  </a:lnTo>
                  <a:lnTo>
                    <a:pt x="1579021" y="1054994"/>
                  </a:lnTo>
                  <a:lnTo>
                    <a:pt x="1543938" y="1088125"/>
                  </a:lnTo>
                  <a:lnTo>
                    <a:pt x="1505660" y="1119841"/>
                  </a:lnTo>
                  <a:lnTo>
                    <a:pt x="1464193" y="1150021"/>
                  </a:lnTo>
                  <a:lnTo>
                    <a:pt x="1425569" y="1174879"/>
                  </a:lnTo>
                  <a:lnTo>
                    <a:pt x="1385443" y="1197831"/>
                  </a:lnTo>
                  <a:lnTo>
                    <a:pt x="1343933" y="1218863"/>
                  </a:lnTo>
                  <a:lnTo>
                    <a:pt x="1301157" y="1237962"/>
                  </a:lnTo>
                  <a:lnTo>
                    <a:pt x="1257232" y="1255116"/>
                  </a:lnTo>
                  <a:lnTo>
                    <a:pt x="1212275" y="1270313"/>
                  </a:lnTo>
                  <a:lnTo>
                    <a:pt x="1166404" y="1283539"/>
                  </a:lnTo>
                  <a:lnTo>
                    <a:pt x="1119737" y="1294782"/>
                  </a:lnTo>
                  <a:lnTo>
                    <a:pt x="1072391" y="1304030"/>
                  </a:lnTo>
                  <a:lnTo>
                    <a:pt x="1024483" y="1311269"/>
                  </a:lnTo>
                  <a:lnTo>
                    <a:pt x="976132" y="1316486"/>
                  </a:lnTo>
                  <a:lnTo>
                    <a:pt x="927454" y="1319670"/>
                  </a:lnTo>
                  <a:lnTo>
                    <a:pt x="878567" y="1320808"/>
                  </a:lnTo>
                  <a:lnTo>
                    <a:pt x="829588" y="1319886"/>
                  </a:lnTo>
                  <a:lnTo>
                    <a:pt x="780636" y="1316893"/>
                  </a:lnTo>
                  <a:lnTo>
                    <a:pt x="731827" y="1311815"/>
                  </a:lnTo>
                  <a:lnTo>
                    <a:pt x="683279" y="1304639"/>
                  </a:lnTo>
                  <a:lnTo>
                    <a:pt x="635109" y="1295354"/>
                  </a:lnTo>
                  <a:lnTo>
                    <a:pt x="587436" y="1283947"/>
                  </a:lnTo>
                  <a:lnTo>
                    <a:pt x="540376" y="1270404"/>
                  </a:lnTo>
                  <a:lnTo>
                    <a:pt x="494047" y="1254713"/>
                  </a:lnTo>
                  <a:lnTo>
                    <a:pt x="116477" y="1424256"/>
                  </a:lnTo>
                  <a:close/>
                </a:path>
              </a:pathLst>
            </a:custGeom>
            <a:ln w="25400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74402" y="478027"/>
            <a:ext cx="1710689" cy="760095"/>
          </a:xfrm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9685" marR="5080" indent="-7620">
              <a:lnSpc>
                <a:spcPct val="100800"/>
              </a:lnSpc>
              <a:spcBef>
                <a:spcPts val="75"/>
              </a:spcBef>
            </a:pPr>
            <a:r>
              <a:rPr dirty="0" sz="2400">
                <a:solidFill>
                  <a:srgbClr val="292934"/>
                </a:solidFill>
              </a:rPr>
              <a:t>What</a:t>
            </a:r>
            <a:r>
              <a:rPr dirty="0" sz="2400" spc="-30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is</a:t>
            </a:r>
            <a:r>
              <a:rPr dirty="0" sz="2400" spc="-25">
                <a:solidFill>
                  <a:srgbClr val="292934"/>
                </a:solidFill>
              </a:rPr>
              <a:t> </a:t>
            </a:r>
            <a:r>
              <a:rPr dirty="0" sz="2400" spc="-20">
                <a:solidFill>
                  <a:srgbClr val="292934"/>
                </a:solidFill>
              </a:rPr>
              <a:t>that </a:t>
            </a:r>
            <a:r>
              <a:rPr dirty="0" sz="2400">
                <a:solidFill>
                  <a:srgbClr val="292934"/>
                </a:solidFill>
              </a:rPr>
              <a:t>story</a:t>
            </a:r>
            <a:r>
              <a:rPr dirty="0" sz="2400" spc="-35">
                <a:solidFill>
                  <a:srgbClr val="292934"/>
                </a:solidFill>
              </a:rPr>
              <a:t> </a:t>
            </a:r>
            <a:r>
              <a:rPr dirty="0" sz="2400" spc="-10">
                <a:solidFill>
                  <a:srgbClr val="292934"/>
                </a:solidFill>
              </a:rPr>
              <a:t>about?</a:t>
            </a:r>
            <a:endParaRPr sz="2400"/>
          </a:p>
        </p:txBody>
      </p:sp>
      <p:grpSp>
        <p:nvGrpSpPr>
          <p:cNvPr id="10" name="object 10" descr=""/>
          <p:cNvGrpSpPr/>
          <p:nvPr/>
        </p:nvGrpSpPr>
        <p:grpSpPr>
          <a:xfrm>
            <a:off x="4800600" y="892175"/>
            <a:ext cx="2168525" cy="3451225"/>
            <a:chOff x="4800600" y="892175"/>
            <a:chExt cx="2168525" cy="3451225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0600" y="3429000"/>
              <a:ext cx="609600" cy="91440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489095" y="9144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8" y="17964"/>
                  </a:lnTo>
                  <a:lnTo>
                    <a:pt x="100787" y="39041"/>
                  </a:lnTo>
                  <a:lnTo>
                    <a:pt x="66955" y="66955"/>
                  </a:lnTo>
                  <a:lnTo>
                    <a:pt x="39041" y="100787"/>
                  </a:lnTo>
                  <a:lnTo>
                    <a:pt x="17964" y="139618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1"/>
                  </a:lnTo>
                  <a:lnTo>
                    <a:pt x="39041" y="356412"/>
                  </a:lnTo>
                  <a:lnTo>
                    <a:pt x="66955" y="390244"/>
                  </a:lnTo>
                  <a:lnTo>
                    <a:pt x="100787" y="418158"/>
                  </a:lnTo>
                  <a:lnTo>
                    <a:pt x="139618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1" y="452555"/>
                  </a:lnTo>
                  <a:lnTo>
                    <a:pt x="317581" y="439235"/>
                  </a:lnTo>
                  <a:lnTo>
                    <a:pt x="356412" y="418158"/>
                  </a:lnTo>
                  <a:lnTo>
                    <a:pt x="390244" y="390244"/>
                  </a:lnTo>
                  <a:lnTo>
                    <a:pt x="418158" y="356412"/>
                  </a:lnTo>
                  <a:lnTo>
                    <a:pt x="439235" y="317581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8"/>
                  </a:lnTo>
                  <a:lnTo>
                    <a:pt x="418158" y="100787"/>
                  </a:lnTo>
                  <a:lnTo>
                    <a:pt x="390244" y="66955"/>
                  </a:lnTo>
                  <a:lnTo>
                    <a:pt x="356412" y="39041"/>
                  </a:lnTo>
                  <a:lnTo>
                    <a:pt x="317581" y="17964"/>
                  </a:lnTo>
                  <a:lnTo>
                    <a:pt x="274671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3A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489095" y="9144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44450">
              <a:solidFill>
                <a:srgbClr val="1E497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6370402" y="1343659"/>
            <a:ext cx="6889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1E497D"/>
                </a:solidFill>
                <a:latin typeface="Arial"/>
                <a:cs typeface="Arial"/>
              </a:rPr>
              <a:t>point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3211" y="-13212"/>
            <a:ext cx="9157335" cy="3068320"/>
            <a:chOff x="-13211" y="-13212"/>
            <a:chExt cx="9157335" cy="3068320"/>
          </a:xfrm>
        </p:grpSpPr>
        <p:sp>
          <p:nvSpPr>
            <p:cNvPr id="3" name="object 3" descr=""/>
            <p:cNvSpPr/>
            <p:nvPr/>
          </p:nvSpPr>
          <p:spPr>
            <a:xfrm>
              <a:off x="1964312" y="0"/>
              <a:ext cx="669290" cy="1769110"/>
            </a:xfrm>
            <a:custGeom>
              <a:avLst/>
              <a:gdLst/>
              <a:ahLst/>
              <a:cxnLst/>
              <a:rect l="l" t="t" r="r" b="b"/>
              <a:pathLst>
                <a:path w="669289" h="1769110">
                  <a:moveTo>
                    <a:pt x="668976" y="1768904"/>
                  </a:moveTo>
                  <a:lnTo>
                    <a:pt x="0" y="0"/>
                  </a:lnTo>
                </a:path>
              </a:pathLst>
            </a:custGeom>
            <a:ln w="2642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" y="1"/>
              <a:ext cx="1887220" cy="2177415"/>
            </a:xfrm>
            <a:custGeom>
              <a:avLst/>
              <a:gdLst/>
              <a:ahLst/>
              <a:cxnLst/>
              <a:rect l="l" t="t" r="r" b="b"/>
              <a:pathLst>
                <a:path w="1887220" h="2177415">
                  <a:moveTo>
                    <a:pt x="1886857" y="2177143"/>
                  </a:moveTo>
                  <a:lnTo>
                    <a:pt x="0" y="0"/>
                  </a:lnTo>
                </a:path>
              </a:pathLst>
            </a:custGeom>
            <a:ln w="2642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" y="1624182"/>
              <a:ext cx="1690370" cy="1417320"/>
            </a:xfrm>
            <a:custGeom>
              <a:avLst/>
              <a:gdLst/>
              <a:ahLst/>
              <a:cxnLst/>
              <a:rect l="l" t="t" r="r" b="b"/>
              <a:pathLst>
                <a:path w="1690370" h="1417320">
                  <a:moveTo>
                    <a:pt x="1689857" y="1417135"/>
                  </a:moveTo>
                  <a:lnTo>
                    <a:pt x="0" y="0"/>
                  </a:lnTo>
                </a:path>
              </a:pathLst>
            </a:custGeom>
            <a:ln w="2642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/>
          <p:nvPr/>
        </p:nvSpPr>
        <p:spPr>
          <a:xfrm>
            <a:off x="0" y="3801324"/>
            <a:ext cx="1690370" cy="0"/>
          </a:xfrm>
          <a:custGeom>
            <a:avLst/>
            <a:gdLst/>
            <a:ahLst/>
            <a:cxnLst/>
            <a:rect l="l" t="t" r="r" b="b"/>
            <a:pathLst>
              <a:path w="1690370" h="0">
                <a:moveTo>
                  <a:pt x="1689859" y="0"/>
                </a:moveTo>
                <a:lnTo>
                  <a:pt x="0" y="0"/>
                </a:lnTo>
              </a:path>
            </a:pathLst>
          </a:custGeom>
          <a:ln w="26425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0" y="4666801"/>
            <a:ext cx="1690370" cy="988694"/>
          </a:xfrm>
          <a:custGeom>
            <a:avLst/>
            <a:gdLst/>
            <a:ahLst/>
            <a:cxnLst/>
            <a:rect l="l" t="t" r="r" b="b"/>
            <a:pathLst>
              <a:path w="1690370" h="988695">
                <a:moveTo>
                  <a:pt x="1689855" y="0"/>
                </a:moveTo>
                <a:lnTo>
                  <a:pt x="0" y="988122"/>
                </a:lnTo>
              </a:path>
            </a:pathLst>
          </a:custGeom>
          <a:ln w="26425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125536" y="5904838"/>
            <a:ext cx="564515" cy="953769"/>
          </a:xfrm>
          <a:custGeom>
            <a:avLst/>
            <a:gdLst/>
            <a:ahLst/>
            <a:cxnLst/>
            <a:rect l="l" t="t" r="r" b="b"/>
            <a:pathLst>
              <a:path w="564514" h="953770">
                <a:moveTo>
                  <a:pt x="564317" y="0"/>
                </a:moveTo>
                <a:lnTo>
                  <a:pt x="0" y="953161"/>
                </a:lnTo>
              </a:path>
            </a:pathLst>
          </a:custGeom>
          <a:ln w="26425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6116644" y="3791110"/>
            <a:ext cx="3041015" cy="3080385"/>
            <a:chOff x="6116644" y="3791110"/>
            <a:chExt cx="3041015" cy="3080385"/>
          </a:xfrm>
        </p:grpSpPr>
        <p:sp>
          <p:nvSpPr>
            <p:cNvPr id="10" name="object 10" descr=""/>
            <p:cNvSpPr/>
            <p:nvPr/>
          </p:nvSpPr>
          <p:spPr>
            <a:xfrm>
              <a:off x="6129856" y="5258269"/>
              <a:ext cx="861694" cy="1600200"/>
            </a:xfrm>
            <a:custGeom>
              <a:avLst/>
              <a:gdLst/>
              <a:ahLst/>
              <a:cxnLst/>
              <a:rect l="l" t="t" r="r" b="b"/>
              <a:pathLst>
                <a:path w="861695" h="1600200">
                  <a:moveTo>
                    <a:pt x="0" y="0"/>
                  </a:moveTo>
                  <a:lnTo>
                    <a:pt x="861215" y="1599730"/>
                  </a:lnTo>
                </a:path>
              </a:pathLst>
            </a:custGeom>
            <a:ln w="2642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325664" y="4459833"/>
              <a:ext cx="2818765" cy="2322830"/>
            </a:xfrm>
            <a:custGeom>
              <a:avLst/>
              <a:gdLst/>
              <a:ahLst/>
              <a:cxnLst/>
              <a:rect l="l" t="t" r="r" b="b"/>
              <a:pathLst>
                <a:path w="2818765" h="2322829">
                  <a:moveTo>
                    <a:pt x="0" y="0"/>
                  </a:moveTo>
                  <a:lnTo>
                    <a:pt x="2818335" y="2322713"/>
                  </a:lnTo>
                </a:path>
              </a:pathLst>
            </a:custGeom>
            <a:ln w="2642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441593" y="3804323"/>
              <a:ext cx="2702560" cy="802005"/>
            </a:xfrm>
            <a:custGeom>
              <a:avLst/>
              <a:gdLst/>
              <a:ahLst/>
              <a:cxnLst/>
              <a:rect l="l" t="t" r="r" b="b"/>
              <a:pathLst>
                <a:path w="2702559" h="802004">
                  <a:moveTo>
                    <a:pt x="0" y="0"/>
                  </a:moveTo>
                  <a:lnTo>
                    <a:pt x="2702406" y="801902"/>
                  </a:lnTo>
                </a:path>
              </a:pathLst>
            </a:custGeom>
            <a:ln w="2642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/>
          <p:nvPr/>
        </p:nvSpPr>
        <p:spPr>
          <a:xfrm>
            <a:off x="6399084" y="2847237"/>
            <a:ext cx="2745105" cy="203200"/>
          </a:xfrm>
          <a:custGeom>
            <a:avLst/>
            <a:gdLst/>
            <a:ahLst/>
            <a:cxnLst/>
            <a:rect l="l" t="t" r="r" b="b"/>
            <a:pathLst>
              <a:path w="2745104" h="203200">
                <a:moveTo>
                  <a:pt x="0" y="202732"/>
                </a:moveTo>
                <a:lnTo>
                  <a:pt x="2744915" y="0"/>
                </a:lnTo>
              </a:path>
            </a:pathLst>
          </a:custGeom>
          <a:ln w="26425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6169097" y="-13212"/>
            <a:ext cx="2988310" cy="2338705"/>
            <a:chOff x="6169097" y="-13212"/>
            <a:chExt cx="2988310" cy="2338705"/>
          </a:xfrm>
        </p:grpSpPr>
        <p:sp>
          <p:nvSpPr>
            <p:cNvPr id="15" name="object 15" descr=""/>
            <p:cNvSpPr/>
            <p:nvPr/>
          </p:nvSpPr>
          <p:spPr>
            <a:xfrm>
              <a:off x="6182310" y="316767"/>
              <a:ext cx="2962275" cy="1995805"/>
            </a:xfrm>
            <a:custGeom>
              <a:avLst/>
              <a:gdLst/>
              <a:ahLst/>
              <a:cxnLst/>
              <a:rect l="l" t="t" r="r" b="b"/>
              <a:pathLst>
                <a:path w="2962275" h="1995805">
                  <a:moveTo>
                    <a:pt x="0" y="1995471"/>
                  </a:moveTo>
                  <a:lnTo>
                    <a:pt x="2961689" y="0"/>
                  </a:lnTo>
                </a:path>
              </a:pathLst>
            </a:custGeom>
            <a:ln w="2642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519481" y="0"/>
              <a:ext cx="440055" cy="1034415"/>
            </a:xfrm>
            <a:custGeom>
              <a:avLst/>
              <a:gdLst/>
              <a:ahLst/>
              <a:cxnLst/>
              <a:rect l="l" t="t" r="r" b="b"/>
              <a:pathLst>
                <a:path w="440054" h="1034415">
                  <a:moveTo>
                    <a:pt x="0" y="1034028"/>
                  </a:moveTo>
                  <a:lnTo>
                    <a:pt x="439935" y="0"/>
                  </a:lnTo>
                </a:path>
              </a:pathLst>
            </a:custGeom>
            <a:ln w="2642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1689856" y="213010"/>
            <a:ext cx="5942965" cy="5730875"/>
            <a:chOff x="1689856" y="213010"/>
            <a:chExt cx="5942965" cy="5730875"/>
          </a:xfrm>
        </p:grpSpPr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9856" y="1651021"/>
              <a:ext cx="2279613" cy="4279273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189089" y="225710"/>
              <a:ext cx="3024505" cy="1646555"/>
            </a:xfrm>
            <a:custGeom>
              <a:avLst/>
              <a:gdLst/>
              <a:ahLst/>
              <a:cxnLst/>
              <a:rect l="l" t="t" r="r" b="b"/>
              <a:pathLst>
                <a:path w="3024504" h="1646555">
                  <a:moveTo>
                    <a:pt x="1541718" y="22"/>
                  </a:moveTo>
                  <a:lnTo>
                    <a:pt x="1487032" y="0"/>
                  </a:lnTo>
                  <a:lnTo>
                    <a:pt x="1432523" y="842"/>
                  </a:lnTo>
                  <a:lnTo>
                    <a:pt x="1378243" y="2540"/>
                  </a:lnTo>
                  <a:lnTo>
                    <a:pt x="1324243" y="5086"/>
                  </a:lnTo>
                  <a:lnTo>
                    <a:pt x="1270576" y="8470"/>
                  </a:lnTo>
                  <a:lnTo>
                    <a:pt x="1217292" y="12686"/>
                  </a:lnTo>
                  <a:lnTo>
                    <a:pt x="1164446" y="17723"/>
                  </a:lnTo>
                  <a:lnTo>
                    <a:pt x="1112087" y="23574"/>
                  </a:lnTo>
                  <a:lnTo>
                    <a:pt x="1060268" y="30231"/>
                  </a:lnTo>
                  <a:lnTo>
                    <a:pt x="1009040" y="37684"/>
                  </a:lnTo>
                  <a:lnTo>
                    <a:pt x="958457" y="45925"/>
                  </a:lnTo>
                  <a:lnTo>
                    <a:pt x="908569" y="54947"/>
                  </a:lnTo>
                  <a:lnTo>
                    <a:pt x="859428" y="64740"/>
                  </a:lnTo>
                  <a:lnTo>
                    <a:pt x="811087" y="75296"/>
                  </a:lnTo>
                  <a:lnTo>
                    <a:pt x="763597" y="86606"/>
                  </a:lnTo>
                  <a:lnTo>
                    <a:pt x="717010" y="98663"/>
                  </a:lnTo>
                  <a:lnTo>
                    <a:pt x="671378" y="111457"/>
                  </a:lnTo>
                  <a:lnTo>
                    <a:pt x="626752" y="124980"/>
                  </a:lnTo>
                  <a:lnTo>
                    <a:pt x="583186" y="139224"/>
                  </a:lnTo>
                  <a:lnTo>
                    <a:pt x="540730" y="154181"/>
                  </a:lnTo>
                  <a:lnTo>
                    <a:pt x="499436" y="169841"/>
                  </a:lnTo>
                  <a:lnTo>
                    <a:pt x="459357" y="186196"/>
                  </a:lnTo>
                  <a:lnTo>
                    <a:pt x="420543" y="203239"/>
                  </a:lnTo>
                  <a:lnTo>
                    <a:pt x="383048" y="220960"/>
                  </a:lnTo>
                  <a:lnTo>
                    <a:pt x="346923" y="239351"/>
                  </a:lnTo>
                  <a:lnTo>
                    <a:pt x="312220" y="258403"/>
                  </a:lnTo>
                  <a:lnTo>
                    <a:pt x="278990" y="278109"/>
                  </a:lnTo>
                  <a:lnTo>
                    <a:pt x="217159" y="319446"/>
                  </a:lnTo>
                  <a:lnTo>
                    <a:pt x="161846" y="363293"/>
                  </a:lnTo>
                  <a:lnTo>
                    <a:pt x="108695" y="414715"/>
                  </a:lnTo>
                  <a:lnTo>
                    <a:pt x="62429" y="472584"/>
                  </a:lnTo>
                  <a:lnTo>
                    <a:pt x="29083" y="531124"/>
                  </a:lnTo>
                  <a:lnTo>
                    <a:pt x="8368" y="589999"/>
                  </a:lnTo>
                  <a:lnTo>
                    <a:pt x="0" y="648874"/>
                  </a:lnTo>
                  <a:lnTo>
                    <a:pt x="355" y="678205"/>
                  </a:lnTo>
                  <a:lnTo>
                    <a:pt x="9966" y="736448"/>
                  </a:lnTo>
                  <a:lnTo>
                    <a:pt x="31205" y="793849"/>
                  </a:lnTo>
                  <a:lnTo>
                    <a:pt x="63784" y="850072"/>
                  </a:lnTo>
                  <a:lnTo>
                    <a:pt x="107417" y="904782"/>
                  </a:lnTo>
                  <a:lnTo>
                    <a:pt x="161816" y="957642"/>
                  </a:lnTo>
                  <a:lnTo>
                    <a:pt x="192964" y="983273"/>
                  </a:lnTo>
                  <a:lnTo>
                    <a:pt x="226695" y="1008316"/>
                  </a:lnTo>
                  <a:lnTo>
                    <a:pt x="262975" y="1032728"/>
                  </a:lnTo>
                  <a:lnTo>
                    <a:pt x="301766" y="1056467"/>
                  </a:lnTo>
                  <a:lnTo>
                    <a:pt x="343034" y="1079492"/>
                  </a:lnTo>
                  <a:lnTo>
                    <a:pt x="386743" y="1101760"/>
                  </a:lnTo>
                  <a:lnTo>
                    <a:pt x="432856" y="1123230"/>
                  </a:lnTo>
                  <a:lnTo>
                    <a:pt x="481338" y="1143859"/>
                  </a:lnTo>
                  <a:lnTo>
                    <a:pt x="532152" y="1163605"/>
                  </a:lnTo>
                  <a:lnTo>
                    <a:pt x="585264" y="1182427"/>
                  </a:lnTo>
                  <a:lnTo>
                    <a:pt x="640636" y="1200282"/>
                  </a:lnTo>
                  <a:lnTo>
                    <a:pt x="698234" y="1217128"/>
                  </a:lnTo>
                  <a:lnTo>
                    <a:pt x="758020" y="1232923"/>
                  </a:lnTo>
                  <a:lnTo>
                    <a:pt x="819961" y="1247625"/>
                  </a:lnTo>
                  <a:lnTo>
                    <a:pt x="884018" y="1261193"/>
                  </a:lnTo>
                  <a:lnTo>
                    <a:pt x="968404" y="1646243"/>
                  </a:lnTo>
                  <a:lnTo>
                    <a:pt x="1444944" y="1320215"/>
                  </a:lnTo>
                  <a:lnTo>
                    <a:pt x="1504379" y="1320861"/>
                  </a:lnTo>
                  <a:lnTo>
                    <a:pt x="1563479" y="1320494"/>
                  </a:lnTo>
                  <a:lnTo>
                    <a:pt x="1622188" y="1319130"/>
                  </a:lnTo>
                  <a:lnTo>
                    <a:pt x="1680454" y="1316782"/>
                  </a:lnTo>
                  <a:lnTo>
                    <a:pt x="1738221" y="1313466"/>
                  </a:lnTo>
                  <a:lnTo>
                    <a:pt x="1795436" y="1309196"/>
                  </a:lnTo>
                  <a:lnTo>
                    <a:pt x="1852044" y="1303986"/>
                  </a:lnTo>
                  <a:lnTo>
                    <a:pt x="1907990" y="1297851"/>
                  </a:lnTo>
                  <a:lnTo>
                    <a:pt x="1963221" y="1290805"/>
                  </a:lnTo>
                  <a:lnTo>
                    <a:pt x="2017682" y="1282863"/>
                  </a:lnTo>
                  <a:lnTo>
                    <a:pt x="2071319" y="1274040"/>
                  </a:lnTo>
                  <a:lnTo>
                    <a:pt x="2124078" y="1264349"/>
                  </a:lnTo>
                  <a:lnTo>
                    <a:pt x="2175903" y="1253806"/>
                  </a:lnTo>
                  <a:lnTo>
                    <a:pt x="2226742" y="1242425"/>
                  </a:lnTo>
                  <a:lnTo>
                    <a:pt x="2276539" y="1230221"/>
                  </a:lnTo>
                  <a:lnTo>
                    <a:pt x="2325240" y="1217207"/>
                  </a:lnTo>
                  <a:lnTo>
                    <a:pt x="2372792" y="1203399"/>
                  </a:lnTo>
                  <a:lnTo>
                    <a:pt x="2419139" y="1188811"/>
                  </a:lnTo>
                  <a:lnTo>
                    <a:pt x="2464227" y="1173458"/>
                  </a:lnTo>
                  <a:lnTo>
                    <a:pt x="2508002" y="1157353"/>
                  </a:lnTo>
                  <a:lnTo>
                    <a:pt x="2550411" y="1140512"/>
                  </a:lnTo>
                  <a:lnTo>
                    <a:pt x="2591397" y="1122950"/>
                  </a:lnTo>
                  <a:lnTo>
                    <a:pt x="2630908" y="1104679"/>
                  </a:lnTo>
                  <a:lnTo>
                    <a:pt x="2668888" y="1085716"/>
                  </a:lnTo>
                  <a:lnTo>
                    <a:pt x="2705285" y="1066074"/>
                  </a:lnTo>
                  <a:lnTo>
                    <a:pt x="2740042" y="1045769"/>
                  </a:lnTo>
                  <a:lnTo>
                    <a:pt x="2773106" y="1024814"/>
                  </a:lnTo>
                  <a:lnTo>
                    <a:pt x="2833938" y="981014"/>
                  </a:lnTo>
                  <a:lnTo>
                    <a:pt x="2887346" y="934791"/>
                  </a:lnTo>
                  <a:lnTo>
                    <a:pt x="2915413" y="906213"/>
                  </a:lnTo>
                  <a:lnTo>
                    <a:pt x="2961679" y="848344"/>
                  </a:lnTo>
                  <a:lnTo>
                    <a:pt x="2995026" y="789804"/>
                  </a:lnTo>
                  <a:lnTo>
                    <a:pt x="3015740" y="730928"/>
                  </a:lnTo>
                  <a:lnTo>
                    <a:pt x="3024109" y="672054"/>
                  </a:lnTo>
                  <a:lnTo>
                    <a:pt x="3023754" y="642722"/>
                  </a:lnTo>
                  <a:lnTo>
                    <a:pt x="3014143" y="584480"/>
                  </a:lnTo>
                  <a:lnTo>
                    <a:pt x="2992904" y="527079"/>
                  </a:lnTo>
                  <a:lnTo>
                    <a:pt x="2960325" y="470855"/>
                  </a:lnTo>
                  <a:lnTo>
                    <a:pt x="2916692" y="416145"/>
                  </a:lnTo>
                  <a:lnTo>
                    <a:pt x="2862293" y="363286"/>
                  </a:lnTo>
                  <a:lnTo>
                    <a:pt x="2831145" y="337654"/>
                  </a:lnTo>
                  <a:lnTo>
                    <a:pt x="2797414" y="312612"/>
                  </a:lnTo>
                  <a:lnTo>
                    <a:pt x="2761134" y="288200"/>
                  </a:lnTo>
                  <a:lnTo>
                    <a:pt x="2722342" y="264460"/>
                  </a:lnTo>
                  <a:lnTo>
                    <a:pt x="2681074" y="241436"/>
                  </a:lnTo>
                  <a:lnTo>
                    <a:pt x="2637366" y="219167"/>
                  </a:lnTo>
                  <a:lnTo>
                    <a:pt x="2591253" y="197698"/>
                  </a:lnTo>
                  <a:lnTo>
                    <a:pt x="2542771" y="177069"/>
                  </a:lnTo>
                  <a:lnTo>
                    <a:pt x="2491957" y="157323"/>
                  </a:lnTo>
                  <a:lnTo>
                    <a:pt x="2438845" y="138501"/>
                  </a:lnTo>
                  <a:lnTo>
                    <a:pt x="2383473" y="120646"/>
                  </a:lnTo>
                  <a:lnTo>
                    <a:pt x="2325875" y="103800"/>
                  </a:lnTo>
                  <a:lnTo>
                    <a:pt x="2266088" y="88005"/>
                  </a:lnTo>
                  <a:lnTo>
                    <a:pt x="2204148" y="73303"/>
                  </a:lnTo>
                  <a:lnTo>
                    <a:pt x="2140090" y="59735"/>
                  </a:lnTo>
                  <a:lnTo>
                    <a:pt x="2086884" y="49646"/>
                  </a:lnTo>
                  <a:lnTo>
                    <a:pt x="2033284" y="40515"/>
                  </a:lnTo>
                  <a:lnTo>
                    <a:pt x="1979342" y="32333"/>
                  </a:lnTo>
                  <a:lnTo>
                    <a:pt x="1925109" y="25091"/>
                  </a:lnTo>
                  <a:lnTo>
                    <a:pt x="1870639" y="18781"/>
                  </a:lnTo>
                  <a:lnTo>
                    <a:pt x="1815982" y="13395"/>
                  </a:lnTo>
                  <a:lnTo>
                    <a:pt x="1761191" y="8924"/>
                  </a:lnTo>
                  <a:lnTo>
                    <a:pt x="1706317" y="5359"/>
                  </a:lnTo>
                  <a:lnTo>
                    <a:pt x="1651412" y="2693"/>
                  </a:lnTo>
                  <a:lnTo>
                    <a:pt x="1596528" y="917"/>
                  </a:lnTo>
                  <a:lnTo>
                    <a:pt x="1541718" y="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189088" y="225710"/>
              <a:ext cx="3024505" cy="1646555"/>
            </a:xfrm>
            <a:custGeom>
              <a:avLst/>
              <a:gdLst/>
              <a:ahLst/>
              <a:cxnLst/>
              <a:rect l="l" t="t" r="r" b="b"/>
              <a:pathLst>
                <a:path w="3024504" h="1646555">
                  <a:moveTo>
                    <a:pt x="968403" y="1646244"/>
                  </a:moveTo>
                  <a:lnTo>
                    <a:pt x="884018" y="1261193"/>
                  </a:lnTo>
                  <a:lnTo>
                    <a:pt x="819961" y="1247625"/>
                  </a:lnTo>
                  <a:lnTo>
                    <a:pt x="758021" y="1232923"/>
                  </a:lnTo>
                  <a:lnTo>
                    <a:pt x="698234" y="1217128"/>
                  </a:lnTo>
                  <a:lnTo>
                    <a:pt x="640636" y="1200282"/>
                  </a:lnTo>
                  <a:lnTo>
                    <a:pt x="585264" y="1182427"/>
                  </a:lnTo>
                  <a:lnTo>
                    <a:pt x="532152" y="1163605"/>
                  </a:lnTo>
                  <a:lnTo>
                    <a:pt x="481338" y="1143859"/>
                  </a:lnTo>
                  <a:lnTo>
                    <a:pt x="432856" y="1123230"/>
                  </a:lnTo>
                  <a:lnTo>
                    <a:pt x="386743" y="1101761"/>
                  </a:lnTo>
                  <a:lnTo>
                    <a:pt x="343034" y="1079492"/>
                  </a:lnTo>
                  <a:lnTo>
                    <a:pt x="301766" y="1056468"/>
                  </a:lnTo>
                  <a:lnTo>
                    <a:pt x="262975" y="1032728"/>
                  </a:lnTo>
                  <a:lnTo>
                    <a:pt x="226695" y="1008316"/>
                  </a:lnTo>
                  <a:lnTo>
                    <a:pt x="192964" y="983274"/>
                  </a:lnTo>
                  <a:lnTo>
                    <a:pt x="161816" y="957642"/>
                  </a:lnTo>
                  <a:lnTo>
                    <a:pt x="133289" y="931465"/>
                  </a:lnTo>
                  <a:lnTo>
                    <a:pt x="84237" y="877638"/>
                  </a:lnTo>
                  <a:lnTo>
                    <a:pt x="46095" y="822129"/>
                  </a:lnTo>
                  <a:lnTo>
                    <a:pt x="19150" y="765275"/>
                  </a:lnTo>
                  <a:lnTo>
                    <a:pt x="3689" y="707411"/>
                  </a:lnTo>
                  <a:lnTo>
                    <a:pt x="0" y="648874"/>
                  </a:lnTo>
                  <a:lnTo>
                    <a:pt x="2659" y="619458"/>
                  </a:lnTo>
                  <a:lnTo>
                    <a:pt x="17164" y="560541"/>
                  </a:lnTo>
                  <a:lnTo>
                    <a:pt x="44159" y="501791"/>
                  </a:lnTo>
                  <a:lnTo>
                    <a:pt x="83929" y="443545"/>
                  </a:lnTo>
                  <a:lnTo>
                    <a:pt x="136763" y="386138"/>
                  </a:lnTo>
                  <a:lnTo>
                    <a:pt x="188662" y="341060"/>
                  </a:lnTo>
                  <a:lnTo>
                    <a:pt x="247286" y="298459"/>
                  </a:lnTo>
                  <a:lnTo>
                    <a:pt x="312220" y="258403"/>
                  </a:lnTo>
                  <a:lnTo>
                    <a:pt x="346923" y="239351"/>
                  </a:lnTo>
                  <a:lnTo>
                    <a:pt x="383048" y="220960"/>
                  </a:lnTo>
                  <a:lnTo>
                    <a:pt x="420543" y="203239"/>
                  </a:lnTo>
                  <a:lnTo>
                    <a:pt x="459356" y="186196"/>
                  </a:lnTo>
                  <a:lnTo>
                    <a:pt x="499436" y="169841"/>
                  </a:lnTo>
                  <a:lnTo>
                    <a:pt x="540729" y="154181"/>
                  </a:lnTo>
                  <a:lnTo>
                    <a:pt x="583186" y="139224"/>
                  </a:lnTo>
                  <a:lnTo>
                    <a:pt x="626752" y="124980"/>
                  </a:lnTo>
                  <a:lnTo>
                    <a:pt x="671378" y="111457"/>
                  </a:lnTo>
                  <a:lnTo>
                    <a:pt x="717010" y="98663"/>
                  </a:lnTo>
                  <a:lnTo>
                    <a:pt x="763597" y="86606"/>
                  </a:lnTo>
                  <a:lnTo>
                    <a:pt x="811087" y="75296"/>
                  </a:lnTo>
                  <a:lnTo>
                    <a:pt x="859428" y="64740"/>
                  </a:lnTo>
                  <a:lnTo>
                    <a:pt x="908569" y="54947"/>
                  </a:lnTo>
                  <a:lnTo>
                    <a:pt x="958457" y="45925"/>
                  </a:lnTo>
                  <a:lnTo>
                    <a:pt x="1009040" y="37684"/>
                  </a:lnTo>
                  <a:lnTo>
                    <a:pt x="1060268" y="30231"/>
                  </a:lnTo>
                  <a:lnTo>
                    <a:pt x="1112087" y="23574"/>
                  </a:lnTo>
                  <a:lnTo>
                    <a:pt x="1164445" y="17723"/>
                  </a:lnTo>
                  <a:lnTo>
                    <a:pt x="1217292" y="12685"/>
                  </a:lnTo>
                  <a:lnTo>
                    <a:pt x="1270576" y="8470"/>
                  </a:lnTo>
                  <a:lnTo>
                    <a:pt x="1324243" y="5085"/>
                  </a:lnTo>
                  <a:lnTo>
                    <a:pt x="1378243" y="2540"/>
                  </a:lnTo>
                  <a:lnTo>
                    <a:pt x="1432523" y="842"/>
                  </a:lnTo>
                  <a:lnTo>
                    <a:pt x="1487032" y="0"/>
                  </a:lnTo>
                  <a:lnTo>
                    <a:pt x="1541718" y="22"/>
                  </a:lnTo>
                  <a:lnTo>
                    <a:pt x="1596528" y="917"/>
                  </a:lnTo>
                  <a:lnTo>
                    <a:pt x="1651412" y="2693"/>
                  </a:lnTo>
                  <a:lnTo>
                    <a:pt x="1706317" y="5360"/>
                  </a:lnTo>
                  <a:lnTo>
                    <a:pt x="1761191" y="8924"/>
                  </a:lnTo>
                  <a:lnTo>
                    <a:pt x="1815982" y="13395"/>
                  </a:lnTo>
                  <a:lnTo>
                    <a:pt x="1870639" y="18781"/>
                  </a:lnTo>
                  <a:lnTo>
                    <a:pt x="1925110" y="25091"/>
                  </a:lnTo>
                  <a:lnTo>
                    <a:pt x="1979342" y="32333"/>
                  </a:lnTo>
                  <a:lnTo>
                    <a:pt x="2033284" y="40515"/>
                  </a:lnTo>
                  <a:lnTo>
                    <a:pt x="2086884" y="49647"/>
                  </a:lnTo>
                  <a:lnTo>
                    <a:pt x="2140091" y="59735"/>
                  </a:lnTo>
                  <a:lnTo>
                    <a:pt x="2204148" y="73303"/>
                  </a:lnTo>
                  <a:lnTo>
                    <a:pt x="2266088" y="88006"/>
                  </a:lnTo>
                  <a:lnTo>
                    <a:pt x="2325875" y="103801"/>
                  </a:lnTo>
                  <a:lnTo>
                    <a:pt x="2383473" y="120647"/>
                  </a:lnTo>
                  <a:lnTo>
                    <a:pt x="2438845" y="138502"/>
                  </a:lnTo>
                  <a:lnTo>
                    <a:pt x="2491957" y="157323"/>
                  </a:lnTo>
                  <a:lnTo>
                    <a:pt x="2542771" y="177070"/>
                  </a:lnTo>
                  <a:lnTo>
                    <a:pt x="2591253" y="197698"/>
                  </a:lnTo>
                  <a:lnTo>
                    <a:pt x="2637366" y="219168"/>
                  </a:lnTo>
                  <a:lnTo>
                    <a:pt x="2681074" y="241436"/>
                  </a:lnTo>
                  <a:lnTo>
                    <a:pt x="2722342" y="264461"/>
                  </a:lnTo>
                  <a:lnTo>
                    <a:pt x="2761134" y="288201"/>
                  </a:lnTo>
                  <a:lnTo>
                    <a:pt x="2797414" y="312613"/>
                  </a:lnTo>
                  <a:lnTo>
                    <a:pt x="2831145" y="337655"/>
                  </a:lnTo>
                  <a:lnTo>
                    <a:pt x="2862292" y="363286"/>
                  </a:lnTo>
                  <a:lnTo>
                    <a:pt x="2890820" y="389464"/>
                  </a:lnTo>
                  <a:lnTo>
                    <a:pt x="2939872" y="443291"/>
                  </a:lnTo>
                  <a:lnTo>
                    <a:pt x="2978014" y="498799"/>
                  </a:lnTo>
                  <a:lnTo>
                    <a:pt x="3004959" y="555654"/>
                  </a:lnTo>
                  <a:lnTo>
                    <a:pt x="3020420" y="613517"/>
                  </a:lnTo>
                  <a:lnTo>
                    <a:pt x="3024109" y="672055"/>
                  </a:lnTo>
                  <a:lnTo>
                    <a:pt x="3021450" y="701471"/>
                  </a:lnTo>
                  <a:lnTo>
                    <a:pt x="3006944" y="760388"/>
                  </a:lnTo>
                  <a:lnTo>
                    <a:pt x="2979950" y="819137"/>
                  </a:lnTo>
                  <a:lnTo>
                    <a:pt x="2940179" y="877384"/>
                  </a:lnTo>
                  <a:lnTo>
                    <a:pt x="2887346" y="934791"/>
                  </a:lnTo>
                  <a:lnTo>
                    <a:pt x="2833938" y="981015"/>
                  </a:lnTo>
                  <a:lnTo>
                    <a:pt x="2773106" y="1024815"/>
                  </a:lnTo>
                  <a:lnTo>
                    <a:pt x="2740042" y="1045770"/>
                  </a:lnTo>
                  <a:lnTo>
                    <a:pt x="2705285" y="1066075"/>
                  </a:lnTo>
                  <a:lnTo>
                    <a:pt x="2668888" y="1085717"/>
                  </a:lnTo>
                  <a:lnTo>
                    <a:pt x="2630908" y="1104680"/>
                  </a:lnTo>
                  <a:lnTo>
                    <a:pt x="2591397" y="1122950"/>
                  </a:lnTo>
                  <a:lnTo>
                    <a:pt x="2550411" y="1140513"/>
                  </a:lnTo>
                  <a:lnTo>
                    <a:pt x="2508002" y="1157354"/>
                  </a:lnTo>
                  <a:lnTo>
                    <a:pt x="2464227" y="1173459"/>
                  </a:lnTo>
                  <a:lnTo>
                    <a:pt x="2419139" y="1188812"/>
                  </a:lnTo>
                  <a:lnTo>
                    <a:pt x="2372792" y="1203400"/>
                  </a:lnTo>
                  <a:lnTo>
                    <a:pt x="2325240" y="1217208"/>
                  </a:lnTo>
                  <a:lnTo>
                    <a:pt x="2276539" y="1230222"/>
                  </a:lnTo>
                  <a:lnTo>
                    <a:pt x="2226742" y="1242426"/>
                  </a:lnTo>
                  <a:lnTo>
                    <a:pt x="2175903" y="1253807"/>
                  </a:lnTo>
                  <a:lnTo>
                    <a:pt x="2124078" y="1264350"/>
                  </a:lnTo>
                  <a:lnTo>
                    <a:pt x="2071319" y="1274040"/>
                  </a:lnTo>
                  <a:lnTo>
                    <a:pt x="2017683" y="1282863"/>
                  </a:lnTo>
                  <a:lnTo>
                    <a:pt x="1963221" y="1290805"/>
                  </a:lnTo>
                  <a:lnTo>
                    <a:pt x="1907991" y="1297851"/>
                  </a:lnTo>
                  <a:lnTo>
                    <a:pt x="1852044" y="1303986"/>
                  </a:lnTo>
                  <a:lnTo>
                    <a:pt x="1795436" y="1309196"/>
                  </a:lnTo>
                  <a:lnTo>
                    <a:pt x="1738222" y="1313466"/>
                  </a:lnTo>
                  <a:lnTo>
                    <a:pt x="1680454" y="1316782"/>
                  </a:lnTo>
                  <a:lnTo>
                    <a:pt x="1622189" y="1319130"/>
                  </a:lnTo>
                  <a:lnTo>
                    <a:pt x="1563479" y="1320494"/>
                  </a:lnTo>
                  <a:lnTo>
                    <a:pt x="1504379" y="1320860"/>
                  </a:lnTo>
                  <a:lnTo>
                    <a:pt x="1444945" y="1320215"/>
                  </a:lnTo>
                  <a:lnTo>
                    <a:pt x="968403" y="1646244"/>
                  </a:lnTo>
                  <a:close/>
                </a:path>
              </a:pathLst>
            </a:custGeom>
            <a:ln w="25400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4566" y="1676400"/>
              <a:ext cx="980198" cy="4267199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5867556" y="631944"/>
              <a:ext cx="1752600" cy="1424305"/>
            </a:xfrm>
            <a:custGeom>
              <a:avLst/>
              <a:gdLst/>
              <a:ahLst/>
              <a:cxnLst/>
              <a:rect l="l" t="t" r="r" b="b"/>
              <a:pathLst>
                <a:path w="1752600" h="1424305">
                  <a:moveTo>
                    <a:pt x="871687" y="0"/>
                  </a:moveTo>
                  <a:lnTo>
                    <a:pt x="823630" y="1160"/>
                  </a:lnTo>
                  <a:lnTo>
                    <a:pt x="775675" y="4301"/>
                  </a:lnTo>
                  <a:lnTo>
                    <a:pt x="727937" y="9426"/>
                  </a:lnTo>
                  <a:lnTo>
                    <a:pt x="680534" y="16540"/>
                  </a:lnTo>
                  <a:lnTo>
                    <a:pt x="633581" y="25646"/>
                  </a:lnTo>
                  <a:lnTo>
                    <a:pt x="587194" y="36751"/>
                  </a:lnTo>
                  <a:lnTo>
                    <a:pt x="541490" y="49857"/>
                  </a:lnTo>
                  <a:lnTo>
                    <a:pt x="496584" y="64969"/>
                  </a:lnTo>
                  <a:lnTo>
                    <a:pt x="452592" y="82092"/>
                  </a:lnTo>
                  <a:lnTo>
                    <a:pt x="409631" y="101229"/>
                  </a:lnTo>
                  <a:lnTo>
                    <a:pt x="367817" y="122386"/>
                  </a:lnTo>
                  <a:lnTo>
                    <a:pt x="327266" y="145567"/>
                  </a:lnTo>
                  <a:lnTo>
                    <a:pt x="288093" y="170775"/>
                  </a:lnTo>
                  <a:lnTo>
                    <a:pt x="246627" y="200955"/>
                  </a:lnTo>
                  <a:lnTo>
                    <a:pt x="208348" y="232672"/>
                  </a:lnTo>
                  <a:lnTo>
                    <a:pt x="173265" y="265802"/>
                  </a:lnTo>
                  <a:lnTo>
                    <a:pt x="141386" y="300223"/>
                  </a:lnTo>
                  <a:lnTo>
                    <a:pt x="112720" y="335812"/>
                  </a:lnTo>
                  <a:lnTo>
                    <a:pt x="87273" y="372446"/>
                  </a:lnTo>
                  <a:lnTo>
                    <a:pt x="65055" y="410002"/>
                  </a:lnTo>
                  <a:lnTo>
                    <a:pt x="46074" y="448357"/>
                  </a:lnTo>
                  <a:lnTo>
                    <a:pt x="30337" y="487389"/>
                  </a:lnTo>
                  <a:lnTo>
                    <a:pt x="17853" y="526974"/>
                  </a:lnTo>
                  <a:lnTo>
                    <a:pt x="8630" y="566989"/>
                  </a:lnTo>
                  <a:lnTo>
                    <a:pt x="2676" y="607312"/>
                  </a:lnTo>
                  <a:lnTo>
                    <a:pt x="0" y="647819"/>
                  </a:lnTo>
                  <a:lnTo>
                    <a:pt x="608" y="688388"/>
                  </a:lnTo>
                  <a:lnTo>
                    <a:pt x="4510" y="728896"/>
                  </a:lnTo>
                  <a:lnTo>
                    <a:pt x="11713" y="769220"/>
                  </a:lnTo>
                  <a:lnTo>
                    <a:pt x="22226" y="809236"/>
                  </a:lnTo>
                  <a:lnTo>
                    <a:pt x="36057" y="848823"/>
                  </a:lnTo>
                  <a:lnTo>
                    <a:pt x="53213" y="887857"/>
                  </a:lnTo>
                  <a:lnTo>
                    <a:pt x="73704" y="926215"/>
                  </a:lnTo>
                  <a:lnTo>
                    <a:pt x="97537" y="963774"/>
                  </a:lnTo>
                  <a:lnTo>
                    <a:pt x="124720" y="1000412"/>
                  </a:lnTo>
                  <a:lnTo>
                    <a:pt x="155261" y="1036006"/>
                  </a:lnTo>
                  <a:lnTo>
                    <a:pt x="189169" y="1070432"/>
                  </a:lnTo>
                  <a:lnTo>
                    <a:pt x="226451" y="1103567"/>
                  </a:lnTo>
                  <a:lnTo>
                    <a:pt x="116477" y="1424256"/>
                  </a:lnTo>
                  <a:lnTo>
                    <a:pt x="494048" y="1254714"/>
                  </a:lnTo>
                  <a:lnTo>
                    <a:pt x="540377" y="1270404"/>
                  </a:lnTo>
                  <a:lnTo>
                    <a:pt x="587436" y="1283947"/>
                  </a:lnTo>
                  <a:lnTo>
                    <a:pt x="635110" y="1295355"/>
                  </a:lnTo>
                  <a:lnTo>
                    <a:pt x="683279" y="1304640"/>
                  </a:lnTo>
                  <a:lnTo>
                    <a:pt x="731827" y="1311815"/>
                  </a:lnTo>
                  <a:lnTo>
                    <a:pt x="780636" y="1316893"/>
                  </a:lnTo>
                  <a:lnTo>
                    <a:pt x="829589" y="1319886"/>
                  </a:lnTo>
                  <a:lnTo>
                    <a:pt x="878567" y="1320808"/>
                  </a:lnTo>
                  <a:lnTo>
                    <a:pt x="927454" y="1319670"/>
                  </a:lnTo>
                  <a:lnTo>
                    <a:pt x="976132" y="1316486"/>
                  </a:lnTo>
                  <a:lnTo>
                    <a:pt x="1024484" y="1311269"/>
                  </a:lnTo>
                  <a:lnTo>
                    <a:pt x="1072391" y="1304030"/>
                  </a:lnTo>
                  <a:lnTo>
                    <a:pt x="1119737" y="1294782"/>
                  </a:lnTo>
                  <a:lnTo>
                    <a:pt x="1166405" y="1283539"/>
                  </a:lnTo>
                  <a:lnTo>
                    <a:pt x="1212275" y="1270313"/>
                  </a:lnTo>
                  <a:lnTo>
                    <a:pt x="1257232" y="1255116"/>
                  </a:lnTo>
                  <a:lnTo>
                    <a:pt x="1301157" y="1237962"/>
                  </a:lnTo>
                  <a:lnTo>
                    <a:pt x="1343933" y="1218863"/>
                  </a:lnTo>
                  <a:lnTo>
                    <a:pt x="1385443" y="1197831"/>
                  </a:lnTo>
                  <a:lnTo>
                    <a:pt x="1425569" y="1174880"/>
                  </a:lnTo>
                  <a:lnTo>
                    <a:pt x="1464193" y="1150021"/>
                  </a:lnTo>
                  <a:lnTo>
                    <a:pt x="1505660" y="1119841"/>
                  </a:lnTo>
                  <a:lnTo>
                    <a:pt x="1543938" y="1088125"/>
                  </a:lnTo>
                  <a:lnTo>
                    <a:pt x="1579021" y="1054994"/>
                  </a:lnTo>
                  <a:lnTo>
                    <a:pt x="1610900" y="1020573"/>
                  </a:lnTo>
                  <a:lnTo>
                    <a:pt x="1639567" y="984984"/>
                  </a:lnTo>
                  <a:lnTo>
                    <a:pt x="1665013" y="948350"/>
                  </a:lnTo>
                  <a:lnTo>
                    <a:pt x="1687231" y="910794"/>
                  </a:lnTo>
                  <a:lnTo>
                    <a:pt x="1706212" y="872439"/>
                  </a:lnTo>
                  <a:lnTo>
                    <a:pt x="1721949" y="833407"/>
                  </a:lnTo>
                  <a:lnTo>
                    <a:pt x="1734433" y="793823"/>
                  </a:lnTo>
                  <a:lnTo>
                    <a:pt x="1743656" y="753807"/>
                  </a:lnTo>
                  <a:lnTo>
                    <a:pt x="1749610" y="713485"/>
                  </a:lnTo>
                  <a:lnTo>
                    <a:pt x="1752287" y="672977"/>
                  </a:lnTo>
                  <a:lnTo>
                    <a:pt x="1751679" y="632408"/>
                  </a:lnTo>
                  <a:lnTo>
                    <a:pt x="1747777" y="591900"/>
                  </a:lnTo>
                  <a:lnTo>
                    <a:pt x="1740573" y="551577"/>
                  </a:lnTo>
                  <a:lnTo>
                    <a:pt x="1730060" y="511560"/>
                  </a:lnTo>
                  <a:lnTo>
                    <a:pt x="1716230" y="471973"/>
                  </a:lnTo>
                  <a:lnTo>
                    <a:pt x="1699073" y="432939"/>
                  </a:lnTo>
                  <a:lnTo>
                    <a:pt x="1678583" y="394581"/>
                  </a:lnTo>
                  <a:lnTo>
                    <a:pt x="1654750" y="357022"/>
                  </a:lnTo>
                  <a:lnTo>
                    <a:pt x="1627567" y="320384"/>
                  </a:lnTo>
                  <a:lnTo>
                    <a:pt x="1597026" y="284791"/>
                  </a:lnTo>
                  <a:lnTo>
                    <a:pt x="1563118" y="250365"/>
                  </a:lnTo>
                  <a:lnTo>
                    <a:pt x="1525835" y="217229"/>
                  </a:lnTo>
                  <a:lnTo>
                    <a:pt x="1490180" y="189212"/>
                  </a:lnTo>
                  <a:lnTo>
                    <a:pt x="1452885" y="163110"/>
                  </a:lnTo>
                  <a:lnTo>
                    <a:pt x="1414067" y="138927"/>
                  </a:lnTo>
                  <a:lnTo>
                    <a:pt x="1373842" y="116668"/>
                  </a:lnTo>
                  <a:lnTo>
                    <a:pt x="1332325" y="96336"/>
                  </a:lnTo>
                  <a:lnTo>
                    <a:pt x="1289634" y="77936"/>
                  </a:lnTo>
                  <a:lnTo>
                    <a:pt x="1245883" y="61472"/>
                  </a:lnTo>
                  <a:lnTo>
                    <a:pt x="1201190" y="46950"/>
                  </a:lnTo>
                  <a:lnTo>
                    <a:pt x="1155670" y="34372"/>
                  </a:lnTo>
                  <a:lnTo>
                    <a:pt x="1109439" y="23744"/>
                  </a:lnTo>
                  <a:lnTo>
                    <a:pt x="1062613" y="15070"/>
                  </a:lnTo>
                  <a:lnTo>
                    <a:pt x="1015309" y="8354"/>
                  </a:lnTo>
                  <a:lnTo>
                    <a:pt x="967643" y="3601"/>
                  </a:lnTo>
                  <a:lnTo>
                    <a:pt x="919730" y="815"/>
                  </a:lnTo>
                  <a:lnTo>
                    <a:pt x="8716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867557" y="631944"/>
              <a:ext cx="1752600" cy="1424305"/>
            </a:xfrm>
            <a:custGeom>
              <a:avLst/>
              <a:gdLst/>
              <a:ahLst/>
              <a:cxnLst/>
              <a:rect l="l" t="t" r="r" b="b"/>
              <a:pathLst>
                <a:path w="1752600" h="1424305">
                  <a:moveTo>
                    <a:pt x="116477" y="1424256"/>
                  </a:moveTo>
                  <a:lnTo>
                    <a:pt x="226452" y="1103567"/>
                  </a:lnTo>
                  <a:lnTo>
                    <a:pt x="189169" y="1070431"/>
                  </a:lnTo>
                  <a:lnTo>
                    <a:pt x="155261" y="1036006"/>
                  </a:lnTo>
                  <a:lnTo>
                    <a:pt x="124720" y="1000412"/>
                  </a:lnTo>
                  <a:lnTo>
                    <a:pt x="97537" y="963774"/>
                  </a:lnTo>
                  <a:lnTo>
                    <a:pt x="73704" y="926215"/>
                  </a:lnTo>
                  <a:lnTo>
                    <a:pt x="53213" y="887857"/>
                  </a:lnTo>
                  <a:lnTo>
                    <a:pt x="36057" y="848823"/>
                  </a:lnTo>
                  <a:lnTo>
                    <a:pt x="22226" y="809236"/>
                  </a:lnTo>
                  <a:lnTo>
                    <a:pt x="11713" y="769220"/>
                  </a:lnTo>
                  <a:lnTo>
                    <a:pt x="4510" y="728896"/>
                  </a:lnTo>
                  <a:lnTo>
                    <a:pt x="608" y="688388"/>
                  </a:lnTo>
                  <a:lnTo>
                    <a:pt x="0" y="647819"/>
                  </a:lnTo>
                  <a:lnTo>
                    <a:pt x="2676" y="607311"/>
                  </a:lnTo>
                  <a:lnTo>
                    <a:pt x="8630" y="566989"/>
                  </a:lnTo>
                  <a:lnTo>
                    <a:pt x="17853" y="526973"/>
                  </a:lnTo>
                  <a:lnTo>
                    <a:pt x="30337" y="487389"/>
                  </a:lnTo>
                  <a:lnTo>
                    <a:pt x="46074" y="448357"/>
                  </a:lnTo>
                  <a:lnTo>
                    <a:pt x="65055" y="410002"/>
                  </a:lnTo>
                  <a:lnTo>
                    <a:pt x="87273" y="372446"/>
                  </a:lnTo>
                  <a:lnTo>
                    <a:pt x="112720" y="335812"/>
                  </a:lnTo>
                  <a:lnTo>
                    <a:pt x="141386" y="300223"/>
                  </a:lnTo>
                  <a:lnTo>
                    <a:pt x="173265" y="265802"/>
                  </a:lnTo>
                  <a:lnTo>
                    <a:pt x="208348" y="232671"/>
                  </a:lnTo>
                  <a:lnTo>
                    <a:pt x="246627" y="200955"/>
                  </a:lnTo>
                  <a:lnTo>
                    <a:pt x="288093" y="170775"/>
                  </a:lnTo>
                  <a:lnTo>
                    <a:pt x="327266" y="145566"/>
                  </a:lnTo>
                  <a:lnTo>
                    <a:pt x="367817" y="122386"/>
                  </a:lnTo>
                  <a:lnTo>
                    <a:pt x="409631" y="101229"/>
                  </a:lnTo>
                  <a:lnTo>
                    <a:pt x="452592" y="82092"/>
                  </a:lnTo>
                  <a:lnTo>
                    <a:pt x="496584" y="64969"/>
                  </a:lnTo>
                  <a:lnTo>
                    <a:pt x="541490" y="49857"/>
                  </a:lnTo>
                  <a:lnTo>
                    <a:pt x="587194" y="36751"/>
                  </a:lnTo>
                  <a:lnTo>
                    <a:pt x="633581" y="25646"/>
                  </a:lnTo>
                  <a:lnTo>
                    <a:pt x="680534" y="16539"/>
                  </a:lnTo>
                  <a:lnTo>
                    <a:pt x="727937" y="9426"/>
                  </a:lnTo>
                  <a:lnTo>
                    <a:pt x="775675" y="4301"/>
                  </a:lnTo>
                  <a:lnTo>
                    <a:pt x="823630" y="1160"/>
                  </a:lnTo>
                  <a:lnTo>
                    <a:pt x="871687" y="0"/>
                  </a:lnTo>
                  <a:lnTo>
                    <a:pt x="919730" y="815"/>
                  </a:lnTo>
                  <a:lnTo>
                    <a:pt x="967643" y="3601"/>
                  </a:lnTo>
                  <a:lnTo>
                    <a:pt x="1015309" y="8354"/>
                  </a:lnTo>
                  <a:lnTo>
                    <a:pt x="1062613" y="15070"/>
                  </a:lnTo>
                  <a:lnTo>
                    <a:pt x="1109439" y="23744"/>
                  </a:lnTo>
                  <a:lnTo>
                    <a:pt x="1155669" y="34372"/>
                  </a:lnTo>
                  <a:lnTo>
                    <a:pt x="1201189" y="46950"/>
                  </a:lnTo>
                  <a:lnTo>
                    <a:pt x="1245883" y="61472"/>
                  </a:lnTo>
                  <a:lnTo>
                    <a:pt x="1289633" y="77936"/>
                  </a:lnTo>
                  <a:lnTo>
                    <a:pt x="1332325" y="96336"/>
                  </a:lnTo>
                  <a:lnTo>
                    <a:pt x="1373841" y="116668"/>
                  </a:lnTo>
                  <a:lnTo>
                    <a:pt x="1414066" y="138927"/>
                  </a:lnTo>
                  <a:lnTo>
                    <a:pt x="1452884" y="163110"/>
                  </a:lnTo>
                  <a:lnTo>
                    <a:pt x="1490179" y="189213"/>
                  </a:lnTo>
                  <a:lnTo>
                    <a:pt x="1525834" y="217229"/>
                  </a:lnTo>
                  <a:lnTo>
                    <a:pt x="1563117" y="250365"/>
                  </a:lnTo>
                  <a:lnTo>
                    <a:pt x="1597025" y="284791"/>
                  </a:lnTo>
                  <a:lnTo>
                    <a:pt x="1627566" y="320384"/>
                  </a:lnTo>
                  <a:lnTo>
                    <a:pt x="1654749" y="357022"/>
                  </a:lnTo>
                  <a:lnTo>
                    <a:pt x="1678582" y="394581"/>
                  </a:lnTo>
                  <a:lnTo>
                    <a:pt x="1699072" y="432939"/>
                  </a:lnTo>
                  <a:lnTo>
                    <a:pt x="1716229" y="471973"/>
                  </a:lnTo>
                  <a:lnTo>
                    <a:pt x="1730060" y="511560"/>
                  </a:lnTo>
                  <a:lnTo>
                    <a:pt x="1740573" y="551577"/>
                  </a:lnTo>
                  <a:lnTo>
                    <a:pt x="1747776" y="591900"/>
                  </a:lnTo>
                  <a:lnTo>
                    <a:pt x="1751678" y="632408"/>
                  </a:lnTo>
                  <a:lnTo>
                    <a:pt x="1752286" y="672977"/>
                  </a:lnTo>
                  <a:lnTo>
                    <a:pt x="1749610" y="713485"/>
                  </a:lnTo>
                  <a:lnTo>
                    <a:pt x="1743656" y="753807"/>
                  </a:lnTo>
                  <a:lnTo>
                    <a:pt x="1734433" y="793823"/>
                  </a:lnTo>
                  <a:lnTo>
                    <a:pt x="1721949" y="833407"/>
                  </a:lnTo>
                  <a:lnTo>
                    <a:pt x="1706212" y="872439"/>
                  </a:lnTo>
                  <a:lnTo>
                    <a:pt x="1687231" y="910794"/>
                  </a:lnTo>
                  <a:lnTo>
                    <a:pt x="1665013" y="948350"/>
                  </a:lnTo>
                  <a:lnTo>
                    <a:pt x="1639567" y="984984"/>
                  </a:lnTo>
                  <a:lnTo>
                    <a:pt x="1610900" y="1020573"/>
                  </a:lnTo>
                  <a:lnTo>
                    <a:pt x="1579021" y="1054994"/>
                  </a:lnTo>
                  <a:lnTo>
                    <a:pt x="1543938" y="1088125"/>
                  </a:lnTo>
                  <a:lnTo>
                    <a:pt x="1505660" y="1119841"/>
                  </a:lnTo>
                  <a:lnTo>
                    <a:pt x="1464193" y="1150021"/>
                  </a:lnTo>
                  <a:lnTo>
                    <a:pt x="1425569" y="1174879"/>
                  </a:lnTo>
                  <a:lnTo>
                    <a:pt x="1385443" y="1197831"/>
                  </a:lnTo>
                  <a:lnTo>
                    <a:pt x="1343933" y="1218863"/>
                  </a:lnTo>
                  <a:lnTo>
                    <a:pt x="1301157" y="1237962"/>
                  </a:lnTo>
                  <a:lnTo>
                    <a:pt x="1257232" y="1255116"/>
                  </a:lnTo>
                  <a:lnTo>
                    <a:pt x="1212275" y="1270313"/>
                  </a:lnTo>
                  <a:lnTo>
                    <a:pt x="1166404" y="1283539"/>
                  </a:lnTo>
                  <a:lnTo>
                    <a:pt x="1119737" y="1294782"/>
                  </a:lnTo>
                  <a:lnTo>
                    <a:pt x="1072391" y="1304030"/>
                  </a:lnTo>
                  <a:lnTo>
                    <a:pt x="1024483" y="1311269"/>
                  </a:lnTo>
                  <a:lnTo>
                    <a:pt x="976132" y="1316486"/>
                  </a:lnTo>
                  <a:lnTo>
                    <a:pt x="927454" y="1319670"/>
                  </a:lnTo>
                  <a:lnTo>
                    <a:pt x="878567" y="1320808"/>
                  </a:lnTo>
                  <a:lnTo>
                    <a:pt x="829588" y="1319886"/>
                  </a:lnTo>
                  <a:lnTo>
                    <a:pt x="780636" y="1316893"/>
                  </a:lnTo>
                  <a:lnTo>
                    <a:pt x="731827" y="1311815"/>
                  </a:lnTo>
                  <a:lnTo>
                    <a:pt x="683279" y="1304639"/>
                  </a:lnTo>
                  <a:lnTo>
                    <a:pt x="635109" y="1295354"/>
                  </a:lnTo>
                  <a:lnTo>
                    <a:pt x="587436" y="1283947"/>
                  </a:lnTo>
                  <a:lnTo>
                    <a:pt x="540376" y="1270404"/>
                  </a:lnTo>
                  <a:lnTo>
                    <a:pt x="494047" y="1254713"/>
                  </a:lnTo>
                  <a:lnTo>
                    <a:pt x="116477" y="1424256"/>
                  </a:lnTo>
                  <a:close/>
                </a:path>
              </a:pathLst>
            </a:custGeom>
            <a:ln w="25400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2874402" y="478027"/>
            <a:ext cx="1710689" cy="760095"/>
          </a:xfrm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9685" marR="5080" indent="-7620">
              <a:lnSpc>
                <a:spcPct val="100800"/>
              </a:lnSpc>
              <a:spcBef>
                <a:spcPts val="75"/>
              </a:spcBef>
            </a:pPr>
            <a:r>
              <a:rPr dirty="0" sz="2400">
                <a:solidFill>
                  <a:srgbClr val="292934"/>
                </a:solidFill>
              </a:rPr>
              <a:t>What</a:t>
            </a:r>
            <a:r>
              <a:rPr dirty="0" sz="2400" spc="-30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is</a:t>
            </a:r>
            <a:r>
              <a:rPr dirty="0" sz="2400" spc="-25">
                <a:solidFill>
                  <a:srgbClr val="292934"/>
                </a:solidFill>
              </a:rPr>
              <a:t> </a:t>
            </a:r>
            <a:r>
              <a:rPr dirty="0" sz="2400" spc="-20">
                <a:solidFill>
                  <a:srgbClr val="292934"/>
                </a:solidFill>
              </a:rPr>
              <a:t>that </a:t>
            </a:r>
            <a:r>
              <a:rPr dirty="0" sz="2400">
                <a:solidFill>
                  <a:srgbClr val="292934"/>
                </a:solidFill>
              </a:rPr>
              <a:t>story</a:t>
            </a:r>
            <a:r>
              <a:rPr dirty="0" sz="2400" spc="-35">
                <a:solidFill>
                  <a:srgbClr val="292934"/>
                </a:solidFill>
              </a:rPr>
              <a:t> </a:t>
            </a:r>
            <a:r>
              <a:rPr dirty="0" sz="2400" spc="-10">
                <a:solidFill>
                  <a:srgbClr val="292934"/>
                </a:solidFill>
              </a:rPr>
              <a:t>about?</a:t>
            </a:r>
            <a:endParaRPr sz="2400"/>
          </a:p>
        </p:txBody>
      </p:sp>
      <p:grpSp>
        <p:nvGrpSpPr>
          <p:cNvPr id="25" name="object 25" descr=""/>
          <p:cNvGrpSpPr/>
          <p:nvPr/>
        </p:nvGrpSpPr>
        <p:grpSpPr>
          <a:xfrm>
            <a:off x="4800600" y="892175"/>
            <a:ext cx="2168525" cy="3451225"/>
            <a:chOff x="4800600" y="892175"/>
            <a:chExt cx="2168525" cy="3451225"/>
          </a:xfrm>
        </p:grpSpPr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0600" y="3429000"/>
              <a:ext cx="609600" cy="914400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6489095" y="9144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8" y="17964"/>
                  </a:lnTo>
                  <a:lnTo>
                    <a:pt x="100787" y="39041"/>
                  </a:lnTo>
                  <a:lnTo>
                    <a:pt x="66955" y="66955"/>
                  </a:lnTo>
                  <a:lnTo>
                    <a:pt x="39041" y="100787"/>
                  </a:lnTo>
                  <a:lnTo>
                    <a:pt x="17964" y="139618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1"/>
                  </a:lnTo>
                  <a:lnTo>
                    <a:pt x="39041" y="356412"/>
                  </a:lnTo>
                  <a:lnTo>
                    <a:pt x="66955" y="390244"/>
                  </a:lnTo>
                  <a:lnTo>
                    <a:pt x="100787" y="418158"/>
                  </a:lnTo>
                  <a:lnTo>
                    <a:pt x="139618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1" y="452555"/>
                  </a:lnTo>
                  <a:lnTo>
                    <a:pt x="317581" y="439235"/>
                  </a:lnTo>
                  <a:lnTo>
                    <a:pt x="356412" y="418158"/>
                  </a:lnTo>
                  <a:lnTo>
                    <a:pt x="390244" y="390244"/>
                  </a:lnTo>
                  <a:lnTo>
                    <a:pt x="418158" y="356412"/>
                  </a:lnTo>
                  <a:lnTo>
                    <a:pt x="439235" y="317581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8"/>
                  </a:lnTo>
                  <a:lnTo>
                    <a:pt x="418158" y="100787"/>
                  </a:lnTo>
                  <a:lnTo>
                    <a:pt x="390244" y="66955"/>
                  </a:lnTo>
                  <a:lnTo>
                    <a:pt x="356412" y="39041"/>
                  </a:lnTo>
                  <a:lnTo>
                    <a:pt x="317581" y="17964"/>
                  </a:lnTo>
                  <a:lnTo>
                    <a:pt x="274671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3A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489095" y="9144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44450">
              <a:solidFill>
                <a:srgbClr val="1E497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6370402" y="1343659"/>
            <a:ext cx="6889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1E497D"/>
                </a:solidFill>
                <a:latin typeface="Arial"/>
                <a:cs typeface="Arial"/>
              </a:rPr>
              <a:t>point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4864" y="3407664"/>
            <a:ext cx="2498090" cy="1679575"/>
            <a:chOff x="54864" y="3407664"/>
            <a:chExt cx="2498090" cy="16795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64" y="3407664"/>
              <a:ext cx="1374648" cy="167944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3429000"/>
              <a:ext cx="1295400" cy="16002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04800" y="3657600"/>
              <a:ext cx="838200" cy="1143000"/>
            </a:xfrm>
            <a:custGeom>
              <a:avLst/>
              <a:gdLst/>
              <a:ahLst/>
              <a:cxnLst/>
              <a:rect l="l" t="t" r="r" b="b"/>
              <a:pathLst>
                <a:path w="838200" h="1143000">
                  <a:moveTo>
                    <a:pt x="698497" y="0"/>
                  </a:moveTo>
                  <a:lnTo>
                    <a:pt x="139702" y="0"/>
                  </a:lnTo>
                  <a:lnTo>
                    <a:pt x="95545" y="7122"/>
                  </a:lnTo>
                  <a:lnTo>
                    <a:pt x="57196" y="26954"/>
                  </a:lnTo>
                  <a:lnTo>
                    <a:pt x="26954" y="57195"/>
                  </a:lnTo>
                  <a:lnTo>
                    <a:pt x="7122" y="95545"/>
                  </a:lnTo>
                  <a:lnTo>
                    <a:pt x="0" y="139702"/>
                  </a:lnTo>
                  <a:lnTo>
                    <a:pt x="0" y="1003297"/>
                  </a:lnTo>
                  <a:lnTo>
                    <a:pt x="7122" y="1047454"/>
                  </a:lnTo>
                  <a:lnTo>
                    <a:pt x="26954" y="1085803"/>
                  </a:lnTo>
                  <a:lnTo>
                    <a:pt x="57196" y="1116045"/>
                  </a:lnTo>
                  <a:lnTo>
                    <a:pt x="95545" y="1135877"/>
                  </a:lnTo>
                  <a:lnTo>
                    <a:pt x="139702" y="1143000"/>
                  </a:lnTo>
                  <a:lnTo>
                    <a:pt x="698497" y="1143000"/>
                  </a:lnTo>
                  <a:lnTo>
                    <a:pt x="742654" y="1135877"/>
                  </a:lnTo>
                  <a:lnTo>
                    <a:pt x="781003" y="1116045"/>
                  </a:lnTo>
                  <a:lnTo>
                    <a:pt x="811245" y="1085803"/>
                  </a:lnTo>
                  <a:lnTo>
                    <a:pt x="831077" y="1047454"/>
                  </a:lnTo>
                  <a:lnTo>
                    <a:pt x="838200" y="1003297"/>
                  </a:lnTo>
                  <a:lnTo>
                    <a:pt x="838200" y="139702"/>
                  </a:lnTo>
                  <a:lnTo>
                    <a:pt x="831077" y="95545"/>
                  </a:lnTo>
                  <a:lnTo>
                    <a:pt x="811245" y="57195"/>
                  </a:lnTo>
                  <a:lnTo>
                    <a:pt x="781003" y="26954"/>
                  </a:lnTo>
                  <a:lnTo>
                    <a:pt x="742654" y="7122"/>
                  </a:lnTo>
                  <a:lnTo>
                    <a:pt x="6984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61999" y="4114800"/>
              <a:ext cx="1752600" cy="533400"/>
            </a:xfrm>
            <a:custGeom>
              <a:avLst/>
              <a:gdLst/>
              <a:ahLst/>
              <a:cxnLst/>
              <a:rect l="l" t="t" r="r" b="b"/>
              <a:pathLst>
                <a:path w="1752600" h="533400">
                  <a:moveTo>
                    <a:pt x="1752600" y="0"/>
                  </a:moveTo>
                  <a:lnTo>
                    <a:pt x="0" y="53340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389460" y="4301235"/>
            <a:ext cx="58674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Arial"/>
                <a:cs typeface="Arial"/>
              </a:rPr>
              <a:t>Beginning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50346" y="3975100"/>
            <a:ext cx="467359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032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Arial"/>
                <a:cs typeface="Arial"/>
              </a:rPr>
              <a:t>Inciting Incident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760645" y="3767835"/>
            <a:ext cx="5505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8895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Arial"/>
                <a:cs typeface="Arial"/>
              </a:rPr>
              <a:t>Second Thoughts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45148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0"/>
              <a:t>Ways</a:t>
            </a:r>
            <a:r>
              <a:rPr dirty="0" spc="-204"/>
              <a:t> </a:t>
            </a:r>
            <a:r>
              <a:rPr dirty="0" spc="-55"/>
              <a:t>to</a:t>
            </a:r>
            <a:r>
              <a:rPr dirty="0" spc="-204"/>
              <a:t> </a:t>
            </a:r>
            <a:r>
              <a:rPr dirty="0" spc="-70"/>
              <a:t>get</a:t>
            </a:r>
            <a:r>
              <a:rPr dirty="0" spc="-200"/>
              <a:t> </a:t>
            </a:r>
            <a:r>
              <a:rPr dirty="0" spc="-55"/>
              <a:t>to</a:t>
            </a:r>
            <a:r>
              <a:rPr dirty="0" spc="-204"/>
              <a:t> </a:t>
            </a:r>
            <a:r>
              <a:rPr dirty="0" spc="-70"/>
              <a:t>the</a:t>
            </a:r>
            <a:r>
              <a:rPr dirty="0" spc="-200"/>
              <a:t> </a:t>
            </a:r>
            <a:r>
              <a:rPr dirty="0" spc="-70"/>
              <a:t>point</a:t>
            </a:r>
          </a:p>
        </p:txBody>
      </p:sp>
      <p:grpSp>
        <p:nvGrpSpPr>
          <p:cNvPr id="11" name="object 11" descr=""/>
          <p:cNvGrpSpPr/>
          <p:nvPr/>
        </p:nvGrpSpPr>
        <p:grpSpPr>
          <a:xfrm>
            <a:off x="748665" y="2501264"/>
            <a:ext cx="7668895" cy="3074670"/>
            <a:chOff x="748665" y="2501264"/>
            <a:chExt cx="7668895" cy="3074670"/>
          </a:xfrm>
        </p:grpSpPr>
        <p:sp>
          <p:nvSpPr>
            <p:cNvPr id="12" name="object 12" descr=""/>
            <p:cNvSpPr/>
            <p:nvPr/>
          </p:nvSpPr>
          <p:spPr>
            <a:xfrm>
              <a:off x="762000" y="4648200"/>
              <a:ext cx="1752600" cy="0"/>
            </a:xfrm>
            <a:custGeom>
              <a:avLst/>
              <a:gdLst/>
              <a:ahLst/>
              <a:cxnLst/>
              <a:rect l="l" t="t" r="r" b="b"/>
              <a:pathLst>
                <a:path w="1752600" h="0">
                  <a:moveTo>
                    <a:pt x="0" y="0"/>
                  </a:moveTo>
                  <a:lnTo>
                    <a:pt x="1752600" y="1"/>
                  </a:lnTo>
                </a:path>
              </a:pathLst>
            </a:custGeom>
            <a:ln w="26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514600" y="4648200"/>
              <a:ext cx="4114800" cy="0"/>
            </a:xfrm>
            <a:custGeom>
              <a:avLst/>
              <a:gdLst/>
              <a:ahLst/>
              <a:cxnLst/>
              <a:rect l="l" t="t" r="r" b="b"/>
              <a:pathLst>
                <a:path w="4114800" h="0">
                  <a:moveTo>
                    <a:pt x="0" y="0"/>
                  </a:moveTo>
                  <a:lnTo>
                    <a:pt x="4114800" y="1"/>
                  </a:lnTo>
                </a:path>
              </a:pathLst>
            </a:custGeom>
            <a:ln w="26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629399" y="4648200"/>
              <a:ext cx="1752600" cy="0"/>
            </a:xfrm>
            <a:custGeom>
              <a:avLst/>
              <a:gdLst/>
              <a:ahLst/>
              <a:cxnLst/>
              <a:rect l="l" t="t" r="r" b="b"/>
              <a:pathLst>
                <a:path w="1752600" h="0">
                  <a:moveTo>
                    <a:pt x="0" y="0"/>
                  </a:moveTo>
                  <a:lnTo>
                    <a:pt x="1752600" y="1"/>
                  </a:lnTo>
                </a:path>
              </a:pathLst>
            </a:custGeom>
            <a:ln w="26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514600" y="3733800"/>
              <a:ext cx="0" cy="1828800"/>
            </a:xfrm>
            <a:custGeom>
              <a:avLst/>
              <a:gdLst/>
              <a:ahLst/>
              <a:cxnLst/>
              <a:rect l="l" t="t" r="r" b="b"/>
              <a:pathLst>
                <a:path w="0" h="1828800">
                  <a:moveTo>
                    <a:pt x="0" y="0"/>
                  </a:moveTo>
                  <a:lnTo>
                    <a:pt x="1" y="1828800"/>
                  </a:lnTo>
                </a:path>
              </a:pathLst>
            </a:custGeom>
            <a:ln w="26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629399" y="2514599"/>
              <a:ext cx="0" cy="3048000"/>
            </a:xfrm>
            <a:custGeom>
              <a:avLst/>
              <a:gdLst/>
              <a:ahLst/>
              <a:cxnLst/>
              <a:rect l="l" t="t" r="r" b="b"/>
              <a:pathLst>
                <a:path w="0" h="3048000">
                  <a:moveTo>
                    <a:pt x="0" y="0"/>
                  </a:moveTo>
                  <a:lnTo>
                    <a:pt x="1" y="3048000"/>
                  </a:lnTo>
                </a:path>
              </a:pathLst>
            </a:custGeom>
            <a:ln w="26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572000" y="2950028"/>
              <a:ext cx="0" cy="2613025"/>
            </a:xfrm>
            <a:custGeom>
              <a:avLst/>
              <a:gdLst/>
              <a:ahLst/>
              <a:cxnLst/>
              <a:rect l="l" t="t" r="r" b="b"/>
              <a:pathLst>
                <a:path w="0" h="2613025">
                  <a:moveTo>
                    <a:pt x="0" y="2460171"/>
                  </a:moveTo>
                  <a:lnTo>
                    <a:pt x="0" y="2612571"/>
                  </a:lnTo>
                </a:path>
                <a:path w="0" h="2613025">
                  <a:moveTo>
                    <a:pt x="0" y="0"/>
                  </a:moveTo>
                  <a:lnTo>
                    <a:pt x="0" y="1813840"/>
                  </a:lnTo>
                </a:path>
              </a:pathLst>
            </a:custGeom>
            <a:ln w="264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514601" y="2862469"/>
              <a:ext cx="4114800" cy="1252855"/>
            </a:xfrm>
            <a:custGeom>
              <a:avLst/>
              <a:gdLst/>
              <a:ahLst/>
              <a:cxnLst/>
              <a:rect l="l" t="t" r="r" b="b"/>
              <a:pathLst>
                <a:path w="4114800" h="1252854">
                  <a:moveTo>
                    <a:pt x="4114799" y="0"/>
                  </a:moveTo>
                  <a:lnTo>
                    <a:pt x="0" y="1252331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626351" y="2862071"/>
              <a:ext cx="1752600" cy="1752600"/>
            </a:xfrm>
            <a:custGeom>
              <a:avLst/>
              <a:gdLst/>
              <a:ahLst/>
              <a:cxnLst/>
              <a:rect l="l" t="t" r="r" b="b"/>
              <a:pathLst>
                <a:path w="1752600" h="1752600">
                  <a:moveTo>
                    <a:pt x="0" y="0"/>
                  </a:moveTo>
                  <a:lnTo>
                    <a:pt x="1752600" y="175260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218127" y="4797044"/>
            <a:ext cx="850900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 indent="133350">
              <a:lnSpc>
                <a:spcPts val="2090"/>
              </a:lnSpc>
              <a:spcBef>
                <a:spcPts val="225"/>
              </a:spcBef>
            </a:pPr>
            <a:r>
              <a:rPr dirty="0" sz="1800" b="1">
                <a:latin typeface="Arial"/>
                <a:cs typeface="Arial"/>
              </a:rPr>
              <a:t>Act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50" b="1">
                <a:latin typeface="Arial"/>
                <a:cs typeface="Arial"/>
              </a:rPr>
              <a:t>1 </a:t>
            </a:r>
            <a:r>
              <a:rPr dirty="0" sz="1800" b="1">
                <a:latin typeface="Arial"/>
                <a:cs typeface="Arial"/>
              </a:rPr>
              <a:t>(set</a:t>
            </a:r>
            <a:r>
              <a:rPr dirty="0" sz="1800" spc="-25" b="1">
                <a:latin typeface="Arial"/>
                <a:cs typeface="Arial"/>
              </a:rPr>
              <a:t> up)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744808" y="4797044"/>
            <a:ext cx="1651000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 indent="533400">
              <a:lnSpc>
                <a:spcPts val="2090"/>
              </a:lnSpc>
              <a:spcBef>
                <a:spcPts val="225"/>
              </a:spcBef>
            </a:pPr>
            <a:r>
              <a:rPr dirty="0" sz="1800" b="1">
                <a:latin typeface="Arial"/>
                <a:cs typeface="Arial"/>
              </a:rPr>
              <a:t>Act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50" b="1">
                <a:latin typeface="Arial"/>
                <a:cs typeface="Arial"/>
              </a:rPr>
              <a:t>2 </a:t>
            </a:r>
            <a:r>
              <a:rPr dirty="0" sz="1800" spc="-10" b="1">
                <a:latin typeface="Arial"/>
                <a:cs typeface="Arial"/>
              </a:rPr>
              <a:t>(confrontation)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935272" y="4797044"/>
            <a:ext cx="1282700" cy="565150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5080" indent="349250">
              <a:lnSpc>
                <a:spcPts val="2090"/>
              </a:lnSpc>
              <a:spcBef>
                <a:spcPts val="225"/>
              </a:spcBef>
            </a:pPr>
            <a:r>
              <a:rPr dirty="0" sz="1800" b="1">
                <a:latin typeface="Arial"/>
                <a:cs typeface="Arial"/>
              </a:rPr>
              <a:t>Act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50" b="1">
                <a:latin typeface="Arial"/>
                <a:cs typeface="Arial"/>
              </a:rPr>
              <a:t>3 </a:t>
            </a:r>
            <a:r>
              <a:rPr dirty="0" sz="1800" spc="-10" b="1">
                <a:latin typeface="Arial"/>
                <a:cs typeface="Arial"/>
              </a:rPr>
              <a:t>(resolution)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2334767" y="2715767"/>
            <a:ext cx="4508500" cy="1612900"/>
            <a:chOff x="2334767" y="2715767"/>
            <a:chExt cx="4508500" cy="1612900"/>
          </a:xfrm>
        </p:grpSpPr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4767" y="3934967"/>
              <a:ext cx="393192" cy="393192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2362199" y="3962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204922" y="0"/>
                  </a:moveTo>
                  <a:lnTo>
                    <a:pt x="152400" y="81843"/>
                  </a:lnTo>
                  <a:lnTo>
                    <a:pt x="117856" y="32385"/>
                  </a:lnTo>
                  <a:lnTo>
                    <a:pt x="103179" y="89181"/>
                  </a:lnTo>
                  <a:lnTo>
                    <a:pt x="5220" y="32385"/>
                  </a:lnTo>
                  <a:lnTo>
                    <a:pt x="65291" y="107483"/>
                  </a:lnTo>
                  <a:lnTo>
                    <a:pt x="0" y="121566"/>
                  </a:lnTo>
                  <a:lnTo>
                    <a:pt x="52522" y="166157"/>
                  </a:lnTo>
                  <a:lnTo>
                    <a:pt x="1905" y="205839"/>
                  </a:lnTo>
                  <a:lnTo>
                    <a:pt x="79968" y="196665"/>
                  </a:lnTo>
                  <a:lnTo>
                    <a:pt x="67196" y="248594"/>
                  </a:lnTo>
                  <a:lnTo>
                    <a:pt x="108866" y="220513"/>
                  </a:lnTo>
                  <a:lnTo>
                    <a:pt x="119733" y="304800"/>
                  </a:lnTo>
                  <a:lnTo>
                    <a:pt x="148617" y="210748"/>
                  </a:lnTo>
                  <a:lnTo>
                    <a:pt x="186930" y="278511"/>
                  </a:lnTo>
                  <a:lnTo>
                    <a:pt x="197838" y="204003"/>
                  </a:lnTo>
                  <a:lnTo>
                    <a:pt x="256045" y="255339"/>
                  </a:lnTo>
                  <a:lnTo>
                    <a:pt x="237589" y="182625"/>
                  </a:lnTo>
                  <a:lnTo>
                    <a:pt x="304800" y="187537"/>
                  </a:lnTo>
                  <a:lnTo>
                    <a:pt x="248453" y="147814"/>
                  </a:lnTo>
                  <a:lnTo>
                    <a:pt x="297701" y="114821"/>
                  </a:lnTo>
                  <a:lnTo>
                    <a:pt x="235684" y="103223"/>
                  </a:lnTo>
                  <a:lnTo>
                    <a:pt x="259361" y="62892"/>
                  </a:lnTo>
                  <a:lnTo>
                    <a:pt x="199743" y="75142"/>
                  </a:lnTo>
                  <a:lnTo>
                    <a:pt x="204922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362199" y="396240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81844"/>
                  </a:moveTo>
                  <a:lnTo>
                    <a:pt x="204921" y="0"/>
                  </a:lnTo>
                  <a:lnTo>
                    <a:pt x="199742" y="75141"/>
                  </a:lnTo>
                  <a:lnTo>
                    <a:pt x="259362" y="62893"/>
                  </a:lnTo>
                  <a:lnTo>
                    <a:pt x="235683" y="103222"/>
                  </a:lnTo>
                  <a:lnTo>
                    <a:pt x="297702" y="114822"/>
                  </a:lnTo>
                  <a:lnTo>
                    <a:pt x="248454" y="147813"/>
                  </a:lnTo>
                  <a:lnTo>
                    <a:pt x="304800" y="187536"/>
                  </a:lnTo>
                  <a:lnTo>
                    <a:pt x="237588" y="182626"/>
                  </a:lnTo>
                  <a:lnTo>
                    <a:pt x="256046" y="255340"/>
                  </a:lnTo>
                  <a:lnTo>
                    <a:pt x="197837" y="204004"/>
                  </a:lnTo>
                  <a:lnTo>
                    <a:pt x="186929" y="278511"/>
                  </a:lnTo>
                  <a:lnTo>
                    <a:pt x="148618" y="210749"/>
                  </a:lnTo>
                  <a:lnTo>
                    <a:pt x="119732" y="304800"/>
                  </a:lnTo>
                  <a:lnTo>
                    <a:pt x="108867" y="220514"/>
                  </a:lnTo>
                  <a:lnTo>
                    <a:pt x="67197" y="248595"/>
                  </a:lnTo>
                  <a:lnTo>
                    <a:pt x="79967" y="196666"/>
                  </a:lnTo>
                  <a:lnTo>
                    <a:pt x="1905" y="205838"/>
                  </a:lnTo>
                  <a:lnTo>
                    <a:pt x="52521" y="166158"/>
                  </a:lnTo>
                  <a:lnTo>
                    <a:pt x="0" y="121567"/>
                  </a:lnTo>
                  <a:lnTo>
                    <a:pt x="65292" y="107484"/>
                  </a:lnTo>
                  <a:lnTo>
                    <a:pt x="5221" y="32385"/>
                  </a:lnTo>
                  <a:lnTo>
                    <a:pt x="103180" y="89182"/>
                  </a:lnTo>
                  <a:lnTo>
                    <a:pt x="117856" y="32385"/>
                  </a:lnTo>
                  <a:lnTo>
                    <a:pt x="152400" y="818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2167" y="3325367"/>
              <a:ext cx="393191" cy="393191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4419600" y="33527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204920" y="0"/>
                  </a:moveTo>
                  <a:lnTo>
                    <a:pt x="152400" y="81843"/>
                  </a:lnTo>
                  <a:lnTo>
                    <a:pt x="117855" y="32385"/>
                  </a:lnTo>
                  <a:lnTo>
                    <a:pt x="103179" y="89181"/>
                  </a:lnTo>
                  <a:lnTo>
                    <a:pt x="5220" y="32385"/>
                  </a:lnTo>
                  <a:lnTo>
                    <a:pt x="65291" y="107483"/>
                  </a:lnTo>
                  <a:lnTo>
                    <a:pt x="0" y="121566"/>
                  </a:lnTo>
                  <a:lnTo>
                    <a:pt x="52520" y="166157"/>
                  </a:lnTo>
                  <a:lnTo>
                    <a:pt x="1904" y="205839"/>
                  </a:lnTo>
                  <a:lnTo>
                    <a:pt x="79968" y="196667"/>
                  </a:lnTo>
                  <a:lnTo>
                    <a:pt x="67196" y="248594"/>
                  </a:lnTo>
                  <a:lnTo>
                    <a:pt x="108866" y="220513"/>
                  </a:lnTo>
                  <a:lnTo>
                    <a:pt x="119733" y="304800"/>
                  </a:lnTo>
                  <a:lnTo>
                    <a:pt x="148617" y="210748"/>
                  </a:lnTo>
                  <a:lnTo>
                    <a:pt x="186930" y="278511"/>
                  </a:lnTo>
                  <a:lnTo>
                    <a:pt x="197838" y="204003"/>
                  </a:lnTo>
                  <a:lnTo>
                    <a:pt x="256045" y="255341"/>
                  </a:lnTo>
                  <a:lnTo>
                    <a:pt x="237589" y="182625"/>
                  </a:lnTo>
                  <a:lnTo>
                    <a:pt x="304800" y="187537"/>
                  </a:lnTo>
                  <a:lnTo>
                    <a:pt x="248453" y="147814"/>
                  </a:lnTo>
                  <a:lnTo>
                    <a:pt x="297701" y="114821"/>
                  </a:lnTo>
                  <a:lnTo>
                    <a:pt x="235684" y="103223"/>
                  </a:lnTo>
                  <a:lnTo>
                    <a:pt x="259361" y="62892"/>
                  </a:lnTo>
                  <a:lnTo>
                    <a:pt x="199743" y="75142"/>
                  </a:lnTo>
                  <a:lnTo>
                    <a:pt x="20492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419600" y="33527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81844"/>
                  </a:moveTo>
                  <a:lnTo>
                    <a:pt x="204921" y="0"/>
                  </a:lnTo>
                  <a:lnTo>
                    <a:pt x="199742" y="75141"/>
                  </a:lnTo>
                  <a:lnTo>
                    <a:pt x="259362" y="62893"/>
                  </a:lnTo>
                  <a:lnTo>
                    <a:pt x="235683" y="103222"/>
                  </a:lnTo>
                  <a:lnTo>
                    <a:pt x="297702" y="114822"/>
                  </a:lnTo>
                  <a:lnTo>
                    <a:pt x="248454" y="147813"/>
                  </a:lnTo>
                  <a:lnTo>
                    <a:pt x="304800" y="187536"/>
                  </a:lnTo>
                  <a:lnTo>
                    <a:pt x="237588" y="182626"/>
                  </a:lnTo>
                  <a:lnTo>
                    <a:pt x="256046" y="255340"/>
                  </a:lnTo>
                  <a:lnTo>
                    <a:pt x="197837" y="204004"/>
                  </a:lnTo>
                  <a:lnTo>
                    <a:pt x="186929" y="278511"/>
                  </a:lnTo>
                  <a:lnTo>
                    <a:pt x="148618" y="210749"/>
                  </a:lnTo>
                  <a:lnTo>
                    <a:pt x="119732" y="304800"/>
                  </a:lnTo>
                  <a:lnTo>
                    <a:pt x="108867" y="220514"/>
                  </a:lnTo>
                  <a:lnTo>
                    <a:pt x="67197" y="248595"/>
                  </a:lnTo>
                  <a:lnTo>
                    <a:pt x="79967" y="196666"/>
                  </a:lnTo>
                  <a:lnTo>
                    <a:pt x="1905" y="205838"/>
                  </a:lnTo>
                  <a:lnTo>
                    <a:pt x="52521" y="166158"/>
                  </a:lnTo>
                  <a:lnTo>
                    <a:pt x="0" y="121567"/>
                  </a:lnTo>
                  <a:lnTo>
                    <a:pt x="65292" y="107484"/>
                  </a:lnTo>
                  <a:lnTo>
                    <a:pt x="5221" y="32385"/>
                  </a:lnTo>
                  <a:lnTo>
                    <a:pt x="103180" y="89182"/>
                  </a:lnTo>
                  <a:lnTo>
                    <a:pt x="117856" y="32385"/>
                  </a:lnTo>
                  <a:lnTo>
                    <a:pt x="152400" y="818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9567" y="2715767"/>
              <a:ext cx="393191" cy="393191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6477000" y="27431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204920" y="0"/>
                  </a:moveTo>
                  <a:lnTo>
                    <a:pt x="152400" y="81843"/>
                  </a:lnTo>
                  <a:lnTo>
                    <a:pt x="117855" y="32385"/>
                  </a:lnTo>
                  <a:lnTo>
                    <a:pt x="103179" y="89181"/>
                  </a:lnTo>
                  <a:lnTo>
                    <a:pt x="5220" y="32385"/>
                  </a:lnTo>
                  <a:lnTo>
                    <a:pt x="65291" y="107483"/>
                  </a:lnTo>
                  <a:lnTo>
                    <a:pt x="0" y="121566"/>
                  </a:lnTo>
                  <a:lnTo>
                    <a:pt x="52520" y="166157"/>
                  </a:lnTo>
                  <a:lnTo>
                    <a:pt x="1904" y="205839"/>
                  </a:lnTo>
                  <a:lnTo>
                    <a:pt x="79968" y="196667"/>
                  </a:lnTo>
                  <a:lnTo>
                    <a:pt x="67196" y="248594"/>
                  </a:lnTo>
                  <a:lnTo>
                    <a:pt x="108866" y="220513"/>
                  </a:lnTo>
                  <a:lnTo>
                    <a:pt x="119733" y="304800"/>
                  </a:lnTo>
                  <a:lnTo>
                    <a:pt x="148617" y="210748"/>
                  </a:lnTo>
                  <a:lnTo>
                    <a:pt x="186930" y="278511"/>
                  </a:lnTo>
                  <a:lnTo>
                    <a:pt x="197838" y="204003"/>
                  </a:lnTo>
                  <a:lnTo>
                    <a:pt x="256045" y="255341"/>
                  </a:lnTo>
                  <a:lnTo>
                    <a:pt x="237589" y="182625"/>
                  </a:lnTo>
                  <a:lnTo>
                    <a:pt x="304800" y="187537"/>
                  </a:lnTo>
                  <a:lnTo>
                    <a:pt x="248453" y="147814"/>
                  </a:lnTo>
                  <a:lnTo>
                    <a:pt x="297701" y="114821"/>
                  </a:lnTo>
                  <a:lnTo>
                    <a:pt x="235684" y="103223"/>
                  </a:lnTo>
                  <a:lnTo>
                    <a:pt x="259361" y="62892"/>
                  </a:lnTo>
                  <a:lnTo>
                    <a:pt x="199743" y="75142"/>
                  </a:lnTo>
                  <a:lnTo>
                    <a:pt x="20492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477000" y="2743199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152400" y="81844"/>
                  </a:moveTo>
                  <a:lnTo>
                    <a:pt x="204921" y="0"/>
                  </a:lnTo>
                  <a:lnTo>
                    <a:pt x="199742" y="75141"/>
                  </a:lnTo>
                  <a:lnTo>
                    <a:pt x="259362" y="62893"/>
                  </a:lnTo>
                  <a:lnTo>
                    <a:pt x="235683" y="103222"/>
                  </a:lnTo>
                  <a:lnTo>
                    <a:pt x="297702" y="114822"/>
                  </a:lnTo>
                  <a:lnTo>
                    <a:pt x="248454" y="147813"/>
                  </a:lnTo>
                  <a:lnTo>
                    <a:pt x="304800" y="187536"/>
                  </a:lnTo>
                  <a:lnTo>
                    <a:pt x="237588" y="182626"/>
                  </a:lnTo>
                  <a:lnTo>
                    <a:pt x="256046" y="255340"/>
                  </a:lnTo>
                  <a:lnTo>
                    <a:pt x="197837" y="204004"/>
                  </a:lnTo>
                  <a:lnTo>
                    <a:pt x="186929" y="278511"/>
                  </a:lnTo>
                  <a:lnTo>
                    <a:pt x="148618" y="210749"/>
                  </a:lnTo>
                  <a:lnTo>
                    <a:pt x="119732" y="304800"/>
                  </a:lnTo>
                  <a:lnTo>
                    <a:pt x="108867" y="220514"/>
                  </a:lnTo>
                  <a:lnTo>
                    <a:pt x="67197" y="248595"/>
                  </a:lnTo>
                  <a:lnTo>
                    <a:pt x="79967" y="196666"/>
                  </a:lnTo>
                  <a:lnTo>
                    <a:pt x="1905" y="205838"/>
                  </a:lnTo>
                  <a:lnTo>
                    <a:pt x="52521" y="166158"/>
                  </a:lnTo>
                  <a:lnTo>
                    <a:pt x="0" y="121567"/>
                  </a:lnTo>
                  <a:lnTo>
                    <a:pt x="65292" y="107484"/>
                  </a:lnTo>
                  <a:lnTo>
                    <a:pt x="5221" y="32385"/>
                  </a:lnTo>
                  <a:lnTo>
                    <a:pt x="103180" y="89182"/>
                  </a:lnTo>
                  <a:lnTo>
                    <a:pt x="117856" y="32385"/>
                  </a:lnTo>
                  <a:lnTo>
                    <a:pt x="152400" y="818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2216580" y="3232403"/>
            <a:ext cx="618490" cy="44323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 indent="-635">
              <a:lnSpc>
                <a:spcPts val="1610"/>
              </a:lnSpc>
              <a:spcBef>
                <a:spcPts val="210"/>
              </a:spcBef>
            </a:pPr>
            <a:r>
              <a:rPr dirty="0" sz="1400" spc="-10">
                <a:latin typeface="Arial"/>
                <a:cs typeface="Arial"/>
              </a:rPr>
              <a:t>Climax </a:t>
            </a:r>
            <a:r>
              <a:rPr dirty="0" sz="1400">
                <a:latin typeface="Arial"/>
                <a:cs typeface="Arial"/>
              </a:rPr>
              <a:t>of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Act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 spc="-5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6331380" y="2013203"/>
            <a:ext cx="618490" cy="44323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 indent="-635">
              <a:lnSpc>
                <a:spcPts val="1610"/>
              </a:lnSpc>
              <a:spcBef>
                <a:spcPts val="210"/>
              </a:spcBef>
            </a:pPr>
            <a:r>
              <a:rPr dirty="0" sz="1400" spc="-10">
                <a:latin typeface="Arial"/>
                <a:cs typeface="Arial"/>
              </a:rPr>
              <a:t>Climax </a:t>
            </a:r>
            <a:r>
              <a:rPr dirty="0" sz="1400">
                <a:latin typeface="Arial"/>
                <a:cs typeface="Arial"/>
              </a:rPr>
              <a:t>of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Act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 spc="-5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141426" y="2470403"/>
            <a:ext cx="883285" cy="44323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 indent="93345">
              <a:lnSpc>
                <a:spcPts val="1610"/>
              </a:lnSpc>
              <a:spcBef>
                <a:spcPts val="210"/>
              </a:spcBef>
            </a:pPr>
            <a:r>
              <a:rPr dirty="0" sz="1400" spc="-10">
                <a:latin typeface="Arial"/>
                <a:cs typeface="Arial"/>
              </a:rPr>
              <a:t>Midpoint </a:t>
            </a:r>
            <a:r>
              <a:rPr dirty="0" sz="1400">
                <a:latin typeface="Arial"/>
                <a:cs typeface="Arial"/>
              </a:rPr>
              <a:t>(plot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twist!)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2826631" y="3615435"/>
            <a:ext cx="5251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Arial"/>
                <a:cs typeface="Arial"/>
              </a:rPr>
              <a:t>Obstacle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583692" y="3386835"/>
            <a:ext cx="5251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Arial"/>
                <a:cs typeface="Arial"/>
              </a:rPr>
              <a:t>Obstacle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731632" y="3005835"/>
            <a:ext cx="5251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Arial"/>
                <a:cs typeface="Arial"/>
              </a:rPr>
              <a:t>Obstacle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370838" y="2853435"/>
            <a:ext cx="4902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Arial"/>
                <a:cs typeface="Arial"/>
              </a:rPr>
              <a:t>Disaster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947757" y="2701035"/>
            <a:ext cx="34480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Arial"/>
                <a:cs typeface="Arial"/>
              </a:rPr>
              <a:t>Crisis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 rot="20580000">
            <a:off x="2918460" y="3865103"/>
            <a:ext cx="1276334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00"/>
              </a:lnSpc>
            </a:pPr>
            <a:r>
              <a:rPr dirty="0" sz="1000" spc="-10">
                <a:latin typeface="Arial"/>
                <a:cs typeface="Arial"/>
              </a:rPr>
              <a:t>ASCEND</a:t>
            </a:r>
            <a:r>
              <a:rPr dirty="0" baseline="2777" sz="1500" spc="-15">
                <a:latin typeface="Arial"/>
                <a:cs typeface="Arial"/>
              </a:rPr>
              <a:t>ING</a:t>
            </a:r>
            <a:r>
              <a:rPr dirty="0" baseline="2777" sz="1500" spc="22">
                <a:latin typeface="Arial"/>
                <a:cs typeface="Arial"/>
              </a:rPr>
              <a:t> </a:t>
            </a:r>
            <a:r>
              <a:rPr dirty="0" baseline="2777" sz="1500" spc="-15">
                <a:latin typeface="Arial"/>
                <a:cs typeface="Arial"/>
              </a:rPr>
              <a:t>ACTION</a:t>
            </a:r>
            <a:endParaRPr baseline="2777" sz="15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 rot="2700000">
            <a:off x="6677159" y="3712014"/>
            <a:ext cx="1367982" cy="127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00"/>
              </a:lnSpc>
            </a:pPr>
            <a:r>
              <a:rPr dirty="0" baseline="8333" sz="1500" spc="-15">
                <a:latin typeface="Arial"/>
                <a:cs typeface="Arial"/>
              </a:rPr>
              <a:t>DE</a:t>
            </a:r>
            <a:r>
              <a:rPr dirty="0" baseline="5555" sz="1500" spc="-15">
                <a:latin typeface="Arial"/>
                <a:cs typeface="Arial"/>
              </a:rPr>
              <a:t>SCENDI</a:t>
            </a:r>
            <a:r>
              <a:rPr dirty="0" baseline="2777" sz="1500" spc="-15">
                <a:latin typeface="Arial"/>
                <a:cs typeface="Arial"/>
              </a:rPr>
              <a:t>NG</a:t>
            </a:r>
            <a:r>
              <a:rPr dirty="0" baseline="2777" sz="1500" spc="-37">
                <a:latin typeface="Arial"/>
                <a:cs typeface="Arial"/>
              </a:rPr>
              <a:t> </a:t>
            </a:r>
            <a:r>
              <a:rPr dirty="0" baseline="2777" sz="1500" spc="-15">
                <a:latin typeface="Arial"/>
                <a:cs typeface="Arial"/>
              </a:rPr>
              <a:t>ACT</a:t>
            </a:r>
            <a:r>
              <a:rPr dirty="0" sz="1000" spc="-10">
                <a:latin typeface="Arial"/>
                <a:cs typeface="Arial"/>
              </a:rPr>
              <a:t>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" name="object 43" descr=""/>
          <p:cNvSpPr/>
          <p:nvPr/>
        </p:nvSpPr>
        <p:spPr>
          <a:xfrm>
            <a:off x="6858000" y="2913682"/>
            <a:ext cx="939165" cy="939165"/>
          </a:xfrm>
          <a:custGeom>
            <a:avLst/>
            <a:gdLst/>
            <a:ahLst/>
            <a:cxnLst/>
            <a:rect l="l" t="t" r="r" b="b"/>
            <a:pathLst>
              <a:path w="939165" h="939164">
                <a:moveTo>
                  <a:pt x="871558" y="939146"/>
                </a:moveTo>
                <a:lnTo>
                  <a:pt x="901964" y="906632"/>
                </a:lnTo>
                <a:lnTo>
                  <a:pt x="924772" y="878058"/>
                </a:lnTo>
                <a:lnTo>
                  <a:pt x="937814" y="856457"/>
                </a:lnTo>
                <a:lnTo>
                  <a:pt x="938924" y="844863"/>
                </a:lnTo>
                <a:lnTo>
                  <a:pt x="530081" y="435903"/>
                </a:lnTo>
                <a:lnTo>
                  <a:pt x="531191" y="424309"/>
                </a:lnTo>
                <a:lnTo>
                  <a:pt x="544233" y="402708"/>
                </a:lnTo>
                <a:lnTo>
                  <a:pt x="567041" y="374134"/>
                </a:lnTo>
                <a:lnTo>
                  <a:pt x="597447" y="341620"/>
                </a:lnTo>
                <a:lnTo>
                  <a:pt x="564924" y="372017"/>
                </a:lnTo>
                <a:lnTo>
                  <a:pt x="536344" y="394817"/>
                </a:lnTo>
                <a:lnTo>
                  <a:pt x="514739" y="407853"/>
                </a:lnTo>
                <a:lnTo>
                  <a:pt x="503145" y="408959"/>
                </a:lnTo>
                <a:lnTo>
                  <a:pt x="94301" y="0"/>
                </a:lnTo>
                <a:lnTo>
                  <a:pt x="82707" y="1106"/>
                </a:lnTo>
                <a:lnTo>
                  <a:pt x="61102" y="14142"/>
                </a:lnTo>
                <a:lnTo>
                  <a:pt x="32522" y="36942"/>
                </a:lnTo>
                <a:lnTo>
                  <a:pt x="0" y="67338"/>
                </a:lnTo>
              </a:path>
            </a:pathLst>
          </a:custGeom>
          <a:ln w="264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 txBox="1"/>
          <p:nvPr/>
        </p:nvSpPr>
        <p:spPr>
          <a:xfrm>
            <a:off x="7474380" y="2851403"/>
            <a:ext cx="618490" cy="44323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 indent="-635">
              <a:lnSpc>
                <a:spcPts val="1610"/>
              </a:lnSpc>
              <a:spcBef>
                <a:spcPts val="210"/>
              </a:spcBef>
            </a:pPr>
            <a:r>
              <a:rPr dirty="0" sz="1400" spc="-10">
                <a:latin typeface="Arial"/>
                <a:cs typeface="Arial"/>
              </a:rPr>
              <a:t>Climax </a:t>
            </a:r>
            <a:r>
              <a:rPr dirty="0" sz="1400">
                <a:latin typeface="Arial"/>
                <a:cs typeface="Arial"/>
              </a:rPr>
              <a:t>of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Act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 spc="-5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930052" y="3920235"/>
            <a:ext cx="51117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Arial"/>
                <a:cs typeface="Arial"/>
              </a:rPr>
              <a:t>Wrap-</a:t>
            </a:r>
            <a:r>
              <a:rPr dirty="0" sz="1000" spc="-25">
                <a:latin typeface="Arial"/>
                <a:cs typeface="Arial"/>
              </a:rPr>
              <a:t>up</a:t>
            </a:r>
            <a:endParaRPr sz="10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8387601" y="4377435"/>
            <a:ext cx="2501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latin typeface="Arial"/>
                <a:cs typeface="Arial"/>
              </a:rPr>
              <a:t>End</a:t>
            </a:r>
            <a:endParaRPr sz="10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3141757" y="5964428"/>
            <a:ext cx="28606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Three</a:t>
            </a:r>
            <a:r>
              <a:rPr dirty="0" sz="2400" spc="-12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Act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Structure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45148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0"/>
              <a:t>Ways</a:t>
            </a:r>
            <a:r>
              <a:rPr dirty="0" spc="-204"/>
              <a:t> </a:t>
            </a:r>
            <a:r>
              <a:rPr dirty="0" spc="-55"/>
              <a:t>to</a:t>
            </a:r>
            <a:r>
              <a:rPr dirty="0" spc="-204"/>
              <a:t> </a:t>
            </a:r>
            <a:r>
              <a:rPr dirty="0" spc="-70"/>
              <a:t>get</a:t>
            </a:r>
            <a:r>
              <a:rPr dirty="0" spc="-200"/>
              <a:t> </a:t>
            </a:r>
            <a:r>
              <a:rPr dirty="0" spc="-55"/>
              <a:t>to</a:t>
            </a:r>
            <a:r>
              <a:rPr dirty="0" spc="-204"/>
              <a:t> </a:t>
            </a:r>
            <a:r>
              <a:rPr dirty="0" spc="-70"/>
              <a:t>the</a:t>
            </a:r>
            <a:r>
              <a:rPr dirty="0" spc="-200"/>
              <a:t> </a:t>
            </a:r>
            <a:r>
              <a:rPr dirty="0" spc="-70"/>
              <a:t>point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5734" y="1600200"/>
            <a:ext cx="4852530" cy="48767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10"/>
              <a:t>Ways</a:t>
            </a:r>
            <a:r>
              <a:rPr dirty="0" sz="3200" spc="-195"/>
              <a:t> </a:t>
            </a:r>
            <a:r>
              <a:rPr dirty="0" sz="3200" spc="-55"/>
              <a:t>to</a:t>
            </a:r>
            <a:r>
              <a:rPr dirty="0" sz="3200" spc="-195"/>
              <a:t> </a:t>
            </a:r>
            <a:r>
              <a:rPr dirty="0" sz="3200" spc="-75"/>
              <a:t>get</a:t>
            </a:r>
            <a:r>
              <a:rPr dirty="0" sz="3200" spc="-190"/>
              <a:t> </a:t>
            </a:r>
            <a:r>
              <a:rPr dirty="0" sz="3200" spc="-55"/>
              <a:t>to</a:t>
            </a:r>
            <a:r>
              <a:rPr dirty="0" sz="3200" spc="-195"/>
              <a:t> </a:t>
            </a:r>
            <a:r>
              <a:rPr dirty="0" sz="3200" spc="-75"/>
              <a:t>the</a:t>
            </a:r>
            <a:r>
              <a:rPr dirty="0" sz="3200" spc="-195"/>
              <a:t> </a:t>
            </a:r>
            <a:r>
              <a:rPr dirty="0" sz="3200" spc="-95"/>
              <a:t>point</a:t>
            </a:r>
            <a:r>
              <a:rPr dirty="0" sz="3200" spc="-190"/>
              <a:t> </a:t>
            </a:r>
            <a:r>
              <a:rPr dirty="0" sz="3200" spc="-100"/>
              <a:t>according</a:t>
            </a:r>
            <a:r>
              <a:rPr dirty="0" sz="3200" spc="-195"/>
              <a:t> </a:t>
            </a:r>
            <a:r>
              <a:rPr dirty="0" sz="3200" spc="-55"/>
              <a:t>to</a:t>
            </a:r>
            <a:r>
              <a:rPr dirty="0" sz="3200" spc="-195"/>
              <a:t> </a:t>
            </a:r>
            <a:r>
              <a:rPr dirty="0" sz="3200" spc="-90"/>
              <a:t>Vonnegut</a:t>
            </a:r>
            <a:endParaRPr sz="32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7255" y="1079545"/>
            <a:ext cx="6840716" cy="525133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96817" y="6398307"/>
            <a:ext cx="2002593" cy="42159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4350" y="0"/>
              <a:ext cx="5429650" cy="365510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488003" cy="3429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198" y="3407138"/>
              <a:ext cx="5257801" cy="345086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405451"/>
              <a:ext cx="4488003" cy="34525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506556"/>
              <a:ext cx="9144000" cy="335144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4800" y="0"/>
              <a:ext cx="5029200" cy="352560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741091" cy="35256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" y="2514600"/>
            <a:ext cx="6866890" cy="1371600"/>
          </a:xfrm>
          <a:custGeom>
            <a:avLst/>
            <a:gdLst/>
            <a:ahLst/>
            <a:cxnLst/>
            <a:rect l="l" t="t" r="r" b="b"/>
            <a:pathLst>
              <a:path w="6866890" h="1371600">
                <a:moveTo>
                  <a:pt x="6180793" y="0"/>
                </a:moveTo>
                <a:lnTo>
                  <a:pt x="6180793" y="342901"/>
                </a:lnTo>
                <a:lnTo>
                  <a:pt x="0" y="342901"/>
                </a:lnTo>
                <a:lnTo>
                  <a:pt x="0" y="1028697"/>
                </a:lnTo>
                <a:lnTo>
                  <a:pt x="6180793" y="1028697"/>
                </a:lnTo>
                <a:lnTo>
                  <a:pt x="6180793" y="1371600"/>
                </a:lnTo>
                <a:lnTo>
                  <a:pt x="6866588" y="685803"/>
                </a:lnTo>
                <a:lnTo>
                  <a:pt x="6180793" y="0"/>
                </a:lnTo>
                <a:close/>
              </a:path>
            </a:pathLst>
          </a:custGeom>
          <a:solidFill>
            <a:srgbClr val="1E49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612388" y="2974340"/>
            <a:ext cx="38004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makes</a:t>
            </a:r>
            <a:r>
              <a:rPr dirty="0"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story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620204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And</a:t>
            </a:r>
            <a:r>
              <a:rPr dirty="0" spc="-210"/>
              <a:t> </a:t>
            </a:r>
            <a:r>
              <a:rPr dirty="0"/>
              <a:t>a</a:t>
            </a:r>
            <a:r>
              <a:rPr dirty="0" spc="-195"/>
              <a:t> </a:t>
            </a:r>
            <a:r>
              <a:rPr dirty="0" spc="-85"/>
              <a:t>bunch</a:t>
            </a:r>
            <a:r>
              <a:rPr dirty="0" spc="-195"/>
              <a:t> </a:t>
            </a:r>
            <a:r>
              <a:rPr dirty="0" spc="-55"/>
              <a:t>of</a:t>
            </a:r>
            <a:r>
              <a:rPr dirty="0" spc="-200"/>
              <a:t> </a:t>
            </a:r>
            <a:r>
              <a:rPr dirty="0" spc="-90"/>
              <a:t>other</a:t>
            </a:r>
            <a:r>
              <a:rPr dirty="0" spc="-190"/>
              <a:t> </a:t>
            </a:r>
            <a:r>
              <a:rPr dirty="0" spc="-100"/>
              <a:t>stuff,</a:t>
            </a:r>
            <a:r>
              <a:rPr dirty="0" spc="-195"/>
              <a:t> </a:t>
            </a:r>
            <a:r>
              <a:rPr dirty="0" spc="-45"/>
              <a:t>too…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70367" y="1416811"/>
            <a:ext cx="60464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3435" algn="l"/>
              </a:tabLst>
            </a:pPr>
            <a:r>
              <a:rPr dirty="0" baseline="3086" sz="2700" spc="-37">
                <a:solidFill>
                  <a:srgbClr val="7F7F7F"/>
                </a:solidFill>
                <a:latin typeface="Arial"/>
                <a:cs typeface="Arial"/>
              </a:rPr>
              <a:t>Touches</a:t>
            </a:r>
            <a:r>
              <a:rPr dirty="0" baseline="3086" sz="2700" spc="-104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baseline="3086" sz="2700" spc="-15">
                <a:solidFill>
                  <a:srgbClr val="7F7F7F"/>
                </a:solidFill>
                <a:latin typeface="Arial"/>
                <a:cs typeface="Arial"/>
              </a:rPr>
              <a:t>people</a:t>
            </a:r>
            <a:r>
              <a:rPr dirty="0" baseline="3086" sz="2700">
                <a:solidFill>
                  <a:srgbClr val="7F7F7F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Characters</a:t>
            </a:r>
            <a:r>
              <a:rPr dirty="0" sz="1800" spc="-4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change</a:t>
            </a:r>
            <a:r>
              <a:rPr dirty="0" sz="1800" spc="-3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through</a:t>
            </a:r>
            <a:r>
              <a:rPr dirty="0" sz="1800" spc="-3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7F7F7F"/>
                </a:solidFill>
                <a:latin typeface="Arial"/>
                <a:cs typeface="Arial"/>
              </a:rPr>
              <a:t>experience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461513" y="1956308"/>
            <a:ext cx="1537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Has</a:t>
            </a:r>
            <a:r>
              <a:rPr dirty="0" sz="18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7F7F7F"/>
                </a:solidFill>
                <a:latin typeface="Arial"/>
                <a:cs typeface="Arial"/>
              </a:rPr>
              <a:t>substance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70367" y="2419603"/>
            <a:ext cx="39376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Representative</a:t>
            </a:r>
            <a:r>
              <a:rPr dirty="0" sz="1800" spc="-3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of</a:t>
            </a:r>
            <a:r>
              <a:rPr dirty="0" sz="1800" spc="-3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dirty="0" sz="1800" spc="-3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human</a:t>
            </a:r>
            <a:r>
              <a:rPr dirty="0" sz="1800" spc="-3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7F7F7F"/>
                </a:solidFill>
                <a:latin typeface="Arial"/>
                <a:cs typeface="Arial"/>
              </a:rPr>
              <a:t>condition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685428" y="5281676"/>
            <a:ext cx="2146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Creates</a:t>
            </a:r>
            <a:r>
              <a:rPr dirty="0" sz="18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vivid</a:t>
            </a:r>
            <a:r>
              <a:rPr dirty="0" sz="18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7F7F7F"/>
                </a:solidFill>
                <a:latin typeface="Arial"/>
                <a:cs typeface="Arial"/>
              </a:rPr>
              <a:t>images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412740" y="6022340"/>
            <a:ext cx="3518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Doesn’t</a:t>
            </a:r>
            <a:r>
              <a:rPr dirty="0" sz="18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default</a:t>
            </a:r>
            <a:r>
              <a:rPr dirty="0" sz="1800" spc="-2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to</a:t>
            </a:r>
            <a:r>
              <a:rPr dirty="0" sz="18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an</a:t>
            </a:r>
            <a:r>
              <a:rPr dirty="0" sz="1800" spc="-2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easy</a:t>
            </a:r>
            <a:r>
              <a:rPr dirty="0" sz="18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7F7F7F"/>
                </a:solidFill>
                <a:latin typeface="Arial"/>
                <a:cs typeface="Arial"/>
              </a:rPr>
              <a:t>solution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479540" y="2401315"/>
            <a:ext cx="2552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Embraces</a:t>
            </a:r>
            <a:r>
              <a:rPr dirty="0" sz="1800" spc="-5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7F7F7F"/>
                </a:solidFill>
                <a:latin typeface="Arial"/>
                <a:cs typeface="Arial"/>
              </a:rPr>
              <a:t>idiosyncrasies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812152" y="4608067"/>
            <a:ext cx="749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7F7F7F"/>
                </a:solidFill>
                <a:latin typeface="Arial"/>
                <a:cs typeface="Arial"/>
              </a:rPr>
              <a:t>Honest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555740" y="1861820"/>
            <a:ext cx="20707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Makes</a:t>
            </a:r>
            <a:r>
              <a:rPr dirty="0" sz="1800" spc="-3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people</a:t>
            </a:r>
            <a:r>
              <a:rPr dirty="0" sz="18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7F7F7F"/>
                </a:solidFill>
                <a:latin typeface="Arial"/>
                <a:cs typeface="Arial"/>
              </a:rPr>
              <a:t>laugh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761295" y="4175252"/>
            <a:ext cx="2134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Has</a:t>
            </a:r>
            <a:r>
              <a:rPr dirty="0" sz="18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good</a:t>
            </a:r>
            <a:r>
              <a:rPr dirty="0" sz="1800" spc="-2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7F7F7F"/>
                </a:solidFill>
                <a:latin typeface="Arial"/>
                <a:cs typeface="Arial"/>
              </a:rPr>
              <a:t>characters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064408" y="4672076"/>
            <a:ext cx="14738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Outer</a:t>
            </a:r>
            <a:r>
              <a:rPr dirty="0" sz="18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7F7F7F"/>
                </a:solidFill>
                <a:latin typeface="Arial"/>
                <a:cs typeface="Arial"/>
              </a:rPr>
              <a:t>struggle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009242" y="3026155"/>
            <a:ext cx="990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7F7F7F"/>
                </a:solidFill>
                <a:latin typeface="Arial"/>
                <a:cs typeface="Arial"/>
              </a:rPr>
              <a:t>Relatable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4296943" y="2230703"/>
            <a:ext cx="256540" cy="1915160"/>
          </a:xfrm>
          <a:custGeom>
            <a:avLst/>
            <a:gdLst/>
            <a:ahLst/>
            <a:cxnLst/>
            <a:rect l="l" t="t" r="r" b="b"/>
            <a:pathLst>
              <a:path w="256539" h="1915160">
                <a:moveTo>
                  <a:pt x="240017" y="120002"/>
                </a:moveTo>
                <a:lnTo>
                  <a:pt x="120015" y="0"/>
                </a:lnTo>
                <a:lnTo>
                  <a:pt x="0" y="120002"/>
                </a:lnTo>
                <a:lnTo>
                  <a:pt x="60007" y="120002"/>
                </a:lnTo>
                <a:lnTo>
                  <a:pt x="60007" y="640080"/>
                </a:lnTo>
                <a:lnTo>
                  <a:pt x="180009" y="640080"/>
                </a:lnTo>
                <a:lnTo>
                  <a:pt x="180009" y="120002"/>
                </a:lnTo>
                <a:lnTo>
                  <a:pt x="240017" y="120002"/>
                </a:lnTo>
                <a:close/>
              </a:path>
              <a:path w="256539" h="1915160">
                <a:moveTo>
                  <a:pt x="256044" y="1794573"/>
                </a:moveTo>
                <a:lnTo>
                  <a:pt x="196037" y="1794573"/>
                </a:lnTo>
                <a:lnTo>
                  <a:pt x="196037" y="1274495"/>
                </a:lnTo>
                <a:lnTo>
                  <a:pt x="76034" y="1274495"/>
                </a:lnTo>
                <a:lnTo>
                  <a:pt x="76034" y="1794573"/>
                </a:lnTo>
                <a:lnTo>
                  <a:pt x="16040" y="1794573"/>
                </a:lnTo>
                <a:lnTo>
                  <a:pt x="136042" y="1914575"/>
                </a:lnTo>
                <a:lnTo>
                  <a:pt x="256044" y="1794573"/>
                </a:lnTo>
                <a:close/>
              </a:path>
            </a:pathLst>
          </a:custGeom>
          <a:solidFill>
            <a:srgbClr val="1E49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70367" y="3610610"/>
            <a:ext cx="4889500" cy="2724150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marL="606425">
              <a:lnSpc>
                <a:spcPct val="100000"/>
              </a:lnSpc>
              <a:spcBef>
                <a:spcPts val="730"/>
              </a:spcBef>
            </a:pP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Have</a:t>
            </a:r>
            <a:r>
              <a:rPr dirty="0" sz="18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something</a:t>
            </a:r>
            <a:r>
              <a:rPr dirty="0" sz="18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7F7F7F"/>
                </a:solidFill>
                <a:latin typeface="Arial"/>
                <a:cs typeface="Arial"/>
              </a:rPr>
              <a:t>non-</a:t>
            </a: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trivial</a:t>
            </a:r>
            <a:r>
              <a:rPr dirty="0" sz="18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at</a:t>
            </a:r>
            <a:r>
              <a:rPr dirty="0" sz="18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7F7F7F"/>
                </a:solidFill>
                <a:latin typeface="Arial"/>
                <a:cs typeface="Arial"/>
              </a:rPr>
              <a:t>stake</a:t>
            </a:r>
            <a:endParaRPr sz="1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840"/>
              </a:spcBef>
            </a:pPr>
            <a:r>
              <a:rPr dirty="0" sz="2400" spc="-10">
                <a:solidFill>
                  <a:srgbClr val="1E497D"/>
                </a:solidFill>
                <a:latin typeface="Arial"/>
                <a:cs typeface="Arial"/>
              </a:rPr>
              <a:t>audience</a:t>
            </a:r>
            <a:endParaRPr sz="2400">
              <a:latin typeface="Arial"/>
              <a:cs typeface="Arial"/>
            </a:endParaRPr>
          </a:p>
          <a:p>
            <a:pPr marL="520700">
              <a:lnSpc>
                <a:spcPct val="100000"/>
              </a:lnSpc>
              <a:spcBef>
                <a:spcPts val="600"/>
              </a:spcBef>
            </a:pP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Must</a:t>
            </a:r>
            <a:r>
              <a:rPr dirty="0" sz="18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arrive</a:t>
            </a:r>
            <a:r>
              <a:rPr dirty="0" sz="18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7F7F7F"/>
                </a:solidFill>
                <a:latin typeface="Arial"/>
                <a:cs typeface="Arial"/>
              </a:rPr>
              <a:t>somewhere</a:t>
            </a:r>
            <a:endParaRPr sz="1800">
              <a:latin typeface="Arial"/>
              <a:cs typeface="Arial"/>
            </a:endParaRPr>
          </a:p>
          <a:p>
            <a:pPr marL="2193925">
              <a:lnSpc>
                <a:spcPts val="1835"/>
              </a:lnSpc>
              <a:spcBef>
                <a:spcPts val="1415"/>
              </a:spcBef>
            </a:pP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Makes</a:t>
            </a:r>
            <a:r>
              <a:rPr dirty="0" sz="1800" spc="-3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people</a:t>
            </a:r>
            <a:r>
              <a:rPr dirty="0" sz="18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7F7F7F"/>
                </a:solidFill>
                <a:latin typeface="Arial"/>
                <a:cs typeface="Arial"/>
              </a:rPr>
              <a:t>cry</a:t>
            </a:r>
            <a:endParaRPr sz="1800">
              <a:latin typeface="Arial"/>
              <a:cs typeface="Arial"/>
            </a:endParaRPr>
          </a:p>
          <a:p>
            <a:pPr marL="88900">
              <a:lnSpc>
                <a:spcPts val="1835"/>
              </a:lnSpc>
            </a:pP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Imaginable</a:t>
            </a:r>
            <a:r>
              <a:rPr dirty="0" sz="1800" spc="-6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7F7F7F"/>
                </a:solidFill>
                <a:latin typeface="Arial"/>
                <a:cs typeface="Arial"/>
              </a:rPr>
              <a:t>setting</a:t>
            </a:r>
            <a:endParaRPr sz="1800">
              <a:latin typeface="Arial"/>
              <a:cs typeface="Arial"/>
            </a:endParaRPr>
          </a:p>
          <a:p>
            <a:pPr marL="2816225">
              <a:lnSpc>
                <a:spcPct val="100000"/>
              </a:lnSpc>
              <a:spcBef>
                <a:spcPts val="670"/>
              </a:spcBef>
            </a:pP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Plot</a:t>
            </a:r>
            <a:r>
              <a:rPr dirty="0" sz="1800" spc="-2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7F7F7F"/>
                </a:solidFill>
                <a:latin typeface="Arial"/>
                <a:cs typeface="Arial"/>
              </a:rPr>
              <a:t>structure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  <a:tabLst>
                <a:tab pos="1831339" algn="l"/>
              </a:tabLst>
            </a:pP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Inner</a:t>
            </a:r>
            <a:r>
              <a:rPr dirty="0" sz="1800" spc="-3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7F7F7F"/>
                </a:solidFill>
                <a:latin typeface="Arial"/>
                <a:cs typeface="Arial"/>
              </a:rPr>
              <a:t>struggle</a:t>
            </a: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	Goes</a:t>
            </a:r>
            <a:r>
              <a:rPr dirty="0" sz="1800" spc="-25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beyond</a:t>
            </a:r>
            <a:r>
              <a:rPr dirty="0" sz="1800" spc="-2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the</a:t>
            </a:r>
            <a:r>
              <a:rPr dirty="0" sz="1800" spc="-2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7F7F7F"/>
                </a:solidFill>
                <a:latin typeface="Arial"/>
                <a:cs typeface="Arial"/>
              </a:rPr>
              <a:t>five</a:t>
            </a:r>
            <a:r>
              <a:rPr dirty="0" sz="1800" spc="-2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7F7F7F"/>
                </a:solidFill>
                <a:latin typeface="Arial"/>
                <a:cs typeface="Arial"/>
              </a:rPr>
              <a:t>senses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736340" y="1697228"/>
            <a:ext cx="13481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1E497D"/>
                </a:solidFill>
                <a:latin typeface="Arial"/>
                <a:cs typeface="Arial"/>
              </a:rPr>
              <a:t>storyteller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7051444" y="2971750"/>
            <a:ext cx="501650" cy="501650"/>
            <a:chOff x="7051444" y="2971750"/>
            <a:chExt cx="501650" cy="501650"/>
          </a:xfrm>
        </p:grpSpPr>
        <p:sp>
          <p:nvSpPr>
            <p:cNvPr id="20" name="object 20" descr=""/>
            <p:cNvSpPr/>
            <p:nvPr/>
          </p:nvSpPr>
          <p:spPr>
            <a:xfrm>
              <a:off x="7073669" y="29939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8" y="4644"/>
                  </a:lnTo>
                  <a:lnTo>
                    <a:pt x="139618" y="17964"/>
                  </a:lnTo>
                  <a:lnTo>
                    <a:pt x="100787" y="39041"/>
                  </a:lnTo>
                  <a:lnTo>
                    <a:pt x="66955" y="66955"/>
                  </a:lnTo>
                  <a:lnTo>
                    <a:pt x="39041" y="100787"/>
                  </a:lnTo>
                  <a:lnTo>
                    <a:pt x="17964" y="139618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1"/>
                  </a:lnTo>
                  <a:lnTo>
                    <a:pt x="17964" y="317581"/>
                  </a:lnTo>
                  <a:lnTo>
                    <a:pt x="39041" y="356412"/>
                  </a:lnTo>
                  <a:lnTo>
                    <a:pt x="66955" y="390244"/>
                  </a:lnTo>
                  <a:lnTo>
                    <a:pt x="100787" y="418158"/>
                  </a:lnTo>
                  <a:lnTo>
                    <a:pt x="139618" y="439235"/>
                  </a:lnTo>
                  <a:lnTo>
                    <a:pt x="182528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1" y="439235"/>
                  </a:lnTo>
                  <a:lnTo>
                    <a:pt x="356412" y="418158"/>
                  </a:lnTo>
                  <a:lnTo>
                    <a:pt x="390244" y="390244"/>
                  </a:lnTo>
                  <a:lnTo>
                    <a:pt x="418158" y="356412"/>
                  </a:lnTo>
                  <a:lnTo>
                    <a:pt x="439235" y="317581"/>
                  </a:lnTo>
                  <a:lnTo>
                    <a:pt x="452555" y="274671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8"/>
                  </a:lnTo>
                  <a:lnTo>
                    <a:pt x="418158" y="100787"/>
                  </a:lnTo>
                  <a:lnTo>
                    <a:pt x="390244" y="66955"/>
                  </a:lnTo>
                  <a:lnTo>
                    <a:pt x="356412" y="39041"/>
                  </a:lnTo>
                  <a:lnTo>
                    <a:pt x="317581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3A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073669" y="29939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8"/>
                  </a:lnTo>
                  <a:lnTo>
                    <a:pt x="39041" y="100787"/>
                  </a:lnTo>
                  <a:lnTo>
                    <a:pt x="66955" y="66955"/>
                  </a:lnTo>
                  <a:lnTo>
                    <a:pt x="100787" y="39041"/>
                  </a:lnTo>
                  <a:lnTo>
                    <a:pt x="139618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1" y="17964"/>
                  </a:lnTo>
                  <a:lnTo>
                    <a:pt x="356412" y="39041"/>
                  </a:lnTo>
                  <a:lnTo>
                    <a:pt x="390244" y="66955"/>
                  </a:lnTo>
                  <a:lnTo>
                    <a:pt x="418158" y="100787"/>
                  </a:lnTo>
                  <a:lnTo>
                    <a:pt x="439235" y="139618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1"/>
                  </a:lnTo>
                  <a:lnTo>
                    <a:pt x="418158" y="356412"/>
                  </a:lnTo>
                  <a:lnTo>
                    <a:pt x="390244" y="390244"/>
                  </a:lnTo>
                  <a:lnTo>
                    <a:pt x="356412" y="418158"/>
                  </a:lnTo>
                  <a:lnTo>
                    <a:pt x="317581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8" y="439235"/>
                  </a:lnTo>
                  <a:lnTo>
                    <a:pt x="100787" y="418158"/>
                  </a:lnTo>
                  <a:lnTo>
                    <a:pt x="66955" y="390244"/>
                  </a:lnTo>
                  <a:lnTo>
                    <a:pt x="39041" y="356412"/>
                  </a:lnTo>
                  <a:lnTo>
                    <a:pt x="17964" y="317581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44450">
              <a:solidFill>
                <a:srgbClr val="1E497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6954976" y="3422395"/>
            <a:ext cx="6889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1E497D"/>
                </a:solidFill>
                <a:latin typeface="Arial"/>
                <a:cs typeface="Arial"/>
              </a:rPr>
              <a:t>point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Storytelling</a:t>
            </a:r>
            <a:r>
              <a:rPr dirty="0" spc="-170"/>
              <a:t> </a:t>
            </a:r>
            <a:r>
              <a:rPr dirty="0" spc="-85"/>
              <a:t>with</a:t>
            </a:r>
            <a:r>
              <a:rPr dirty="0" spc="-165"/>
              <a:t> </a:t>
            </a:r>
            <a:r>
              <a:rPr dirty="0" spc="-95"/>
              <a:t>visualization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404502"/>
            <a:ext cx="8229600" cy="326819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451986" y="443987"/>
            <a:ext cx="2781935" cy="672465"/>
            <a:chOff x="3451986" y="443987"/>
            <a:chExt cx="2781935" cy="672465"/>
          </a:xfrm>
        </p:grpSpPr>
        <p:sp>
          <p:nvSpPr>
            <p:cNvPr id="5" name="object 5" descr=""/>
            <p:cNvSpPr/>
            <p:nvPr/>
          </p:nvSpPr>
          <p:spPr>
            <a:xfrm>
              <a:off x="3465198" y="457200"/>
              <a:ext cx="2755265" cy="645795"/>
            </a:xfrm>
            <a:custGeom>
              <a:avLst/>
              <a:gdLst/>
              <a:ahLst/>
              <a:cxnLst/>
              <a:rect l="l" t="t" r="r" b="b"/>
              <a:pathLst>
                <a:path w="2755265" h="645794">
                  <a:moveTo>
                    <a:pt x="0" y="0"/>
                  </a:moveTo>
                  <a:lnTo>
                    <a:pt x="2755075" y="645559"/>
                  </a:lnTo>
                </a:path>
              </a:pathLst>
            </a:custGeom>
            <a:ln w="26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505199" y="457199"/>
              <a:ext cx="2665095" cy="645795"/>
            </a:xfrm>
            <a:custGeom>
              <a:avLst/>
              <a:gdLst/>
              <a:ahLst/>
              <a:cxnLst/>
              <a:rect l="l" t="t" r="r" b="b"/>
              <a:pathLst>
                <a:path w="2665095" h="645794">
                  <a:moveTo>
                    <a:pt x="0" y="645559"/>
                  </a:moveTo>
                  <a:lnTo>
                    <a:pt x="2665073" y="0"/>
                  </a:lnTo>
                </a:path>
              </a:pathLst>
            </a:custGeom>
            <a:ln w="26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365760"/>
          </a:xfrm>
          <a:custGeom>
            <a:avLst/>
            <a:gdLst/>
            <a:ahLst/>
            <a:cxnLst/>
            <a:rect l="l" t="t" r="r" b="b"/>
            <a:pathLst>
              <a:path w="9144000" h="365760">
                <a:moveTo>
                  <a:pt x="9144000" y="0"/>
                </a:moveTo>
                <a:lnTo>
                  <a:pt x="0" y="0"/>
                </a:lnTo>
                <a:lnTo>
                  <a:pt x="0" y="365760"/>
                </a:lnTo>
                <a:lnTo>
                  <a:pt x="9144000" y="36576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265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1142999"/>
            <a:ext cx="9144000" cy="5715000"/>
            <a:chOff x="0" y="1142999"/>
            <a:chExt cx="9144000" cy="5715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2999"/>
              <a:ext cx="9144000" cy="5715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" y="2514600"/>
              <a:ext cx="6866890" cy="1371600"/>
            </a:xfrm>
            <a:custGeom>
              <a:avLst/>
              <a:gdLst/>
              <a:ahLst/>
              <a:cxnLst/>
              <a:rect l="l" t="t" r="r" b="b"/>
              <a:pathLst>
                <a:path w="6866890" h="1371600">
                  <a:moveTo>
                    <a:pt x="6180793" y="0"/>
                  </a:moveTo>
                  <a:lnTo>
                    <a:pt x="6180793" y="342901"/>
                  </a:lnTo>
                  <a:lnTo>
                    <a:pt x="0" y="342901"/>
                  </a:lnTo>
                  <a:lnTo>
                    <a:pt x="0" y="1028697"/>
                  </a:lnTo>
                  <a:lnTo>
                    <a:pt x="6180793" y="1028697"/>
                  </a:lnTo>
                  <a:lnTo>
                    <a:pt x="6180793" y="1371600"/>
                  </a:lnTo>
                  <a:lnTo>
                    <a:pt x="6866588" y="685803"/>
                  </a:lnTo>
                  <a:lnTo>
                    <a:pt x="6180793" y="0"/>
                  </a:lnTo>
                  <a:close/>
                </a:path>
              </a:pathLst>
            </a:custGeom>
            <a:solidFill>
              <a:srgbClr val="1E497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8818" y="4800599"/>
              <a:ext cx="5021581" cy="20496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35940" y="423163"/>
            <a:ext cx="21209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85">
                <a:solidFill>
                  <a:srgbClr val="003470"/>
                </a:solidFill>
                <a:latin typeface="Arial"/>
                <a:cs typeface="Arial"/>
              </a:rPr>
              <a:t>Discussion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612388" y="2974340"/>
            <a:ext cx="45116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makes</a:t>
            </a:r>
            <a:r>
              <a:rPr dirty="0" sz="2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3A900"/>
                </a:solidFill>
                <a:latin typeface="Arial"/>
                <a:cs typeface="Arial"/>
              </a:rPr>
              <a:t>data</a:t>
            </a:r>
            <a:r>
              <a:rPr dirty="0" sz="2400" spc="-35" b="1">
                <a:solidFill>
                  <a:srgbClr val="F3A90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story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1151599"/>
            <a:ext cx="7655416" cy="56260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36139" y="423163"/>
            <a:ext cx="25152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open</a:t>
            </a:r>
            <a:r>
              <a:rPr dirty="0" spc="-180"/>
              <a:t> </a:t>
            </a:r>
            <a:r>
              <a:rPr dirty="0" spc="-95"/>
              <a:t>dataset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9398" y="152400"/>
            <a:ext cx="1880130" cy="10668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118634" y="6522211"/>
            <a:ext cx="1880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292934"/>
                </a:solidFill>
                <a:latin typeface="Arial"/>
                <a:cs typeface="Arial"/>
              </a:rPr>
              <a:t>yelp.com/dataset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500824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Revisit:</a:t>
            </a:r>
            <a:r>
              <a:rPr dirty="0" spc="-170"/>
              <a:t> </a:t>
            </a:r>
            <a:r>
              <a:rPr dirty="0" spc="-105"/>
              <a:t>Napoleon’s</a:t>
            </a:r>
            <a:r>
              <a:rPr dirty="0" spc="-170"/>
              <a:t> </a:t>
            </a:r>
            <a:r>
              <a:rPr dirty="0" spc="-90"/>
              <a:t>March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76400"/>
            <a:ext cx="9144000" cy="434602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508029" y="6433820"/>
            <a:ext cx="7531734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“Figurative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Map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200" spc="-1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dirty="0" sz="1200" spc="-2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successive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losses</a:t>
            </a:r>
            <a:r>
              <a:rPr dirty="0" sz="1200" spc="-2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dirty="0" sz="1200" spc="-2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men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200" spc="-1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French</a:t>
            </a:r>
            <a:r>
              <a:rPr dirty="0" sz="1200" spc="-6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Army</a:t>
            </a:r>
            <a:r>
              <a:rPr dirty="0" sz="1200" spc="-2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dirty="0" sz="1200" spc="-2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Russian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campaign</a:t>
            </a:r>
            <a:r>
              <a:rPr dirty="0" sz="1200" spc="-2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 i="1">
                <a:solidFill>
                  <a:srgbClr val="292934"/>
                </a:solidFill>
                <a:latin typeface="Arial"/>
                <a:cs typeface="Arial"/>
              </a:rPr>
              <a:t>1812-1813.”</a:t>
            </a:r>
            <a:r>
              <a:rPr dirty="0" sz="1200" spc="-1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Drawn</a:t>
            </a:r>
            <a:r>
              <a:rPr dirty="0" sz="1200" spc="-3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by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Mr.</a:t>
            </a:r>
            <a:r>
              <a:rPr dirty="0" sz="1200" spc="-2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Charles</a:t>
            </a:r>
            <a:r>
              <a:rPr dirty="0" sz="1200" spc="-3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Minard,</a:t>
            </a:r>
            <a:r>
              <a:rPr dirty="0" sz="1200" spc="-2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Inspector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General</a:t>
            </a:r>
            <a:r>
              <a:rPr dirty="0" sz="1200" spc="-3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200" spc="-2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Bridges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dirty="0" sz="1200" spc="-3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Roads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dirty="0" sz="1200" spc="-3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retirement.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Paris,</a:t>
            </a:r>
            <a:r>
              <a:rPr dirty="0" sz="1200" spc="-2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20</a:t>
            </a:r>
            <a:r>
              <a:rPr dirty="0" sz="1200" spc="-3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November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 i="1">
                <a:solidFill>
                  <a:srgbClr val="292934"/>
                </a:solidFill>
                <a:latin typeface="Arial"/>
                <a:cs typeface="Arial"/>
              </a:rPr>
              <a:t>1869.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Baseball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838200" y="1066800"/>
            <a:ext cx="7620000" cy="5791200"/>
            <a:chOff x="838200" y="1066800"/>
            <a:chExt cx="7620000" cy="57912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5246" y="1159644"/>
              <a:ext cx="7241902" cy="566353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38200" y="1066799"/>
              <a:ext cx="7620000" cy="5791200"/>
            </a:xfrm>
            <a:custGeom>
              <a:avLst/>
              <a:gdLst/>
              <a:ahLst/>
              <a:cxnLst/>
              <a:rect l="l" t="t" r="r" b="b"/>
              <a:pathLst>
                <a:path w="7620000" h="5791200">
                  <a:moveTo>
                    <a:pt x="1308760" y="2176246"/>
                  </a:moveTo>
                  <a:lnTo>
                    <a:pt x="1199007" y="2066493"/>
                  </a:lnTo>
                  <a:lnTo>
                    <a:pt x="1199007" y="2121370"/>
                  </a:lnTo>
                  <a:lnTo>
                    <a:pt x="533400" y="2121370"/>
                  </a:lnTo>
                  <a:lnTo>
                    <a:pt x="533400" y="2231123"/>
                  </a:lnTo>
                  <a:lnTo>
                    <a:pt x="1199007" y="2231123"/>
                  </a:lnTo>
                  <a:lnTo>
                    <a:pt x="1199007" y="2286000"/>
                  </a:lnTo>
                  <a:lnTo>
                    <a:pt x="1308760" y="2176246"/>
                  </a:lnTo>
                  <a:close/>
                </a:path>
                <a:path w="7620000" h="5791200">
                  <a:moveTo>
                    <a:pt x="2442438" y="3733965"/>
                  </a:moveTo>
                  <a:lnTo>
                    <a:pt x="1971941" y="3263138"/>
                  </a:lnTo>
                  <a:lnTo>
                    <a:pt x="2010765" y="3224339"/>
                  </a:lnTo>
                  <a:lnTo>
                    <a:pt x="1855546" y="3224288"/>
                  </a:lnTo>
                  <a:lnTo>
                    <a:pt x="1855495" y="3379508"/>
                  </a:lnTo>
                  <a:lnTo>
                    <a:pt x="1894306" y="3340709"/>
                  </a:lnTo>
                  <a:lnTo>
                    <a:pt x="2364803" y="3811549"/>
                  </a:lnTo>
                  <a:lnTo>
                    <a:pt x="2442438" y="3733965"/>
                  </a:lnTo>
                  <a:close/>
                </a:path>
                <a:path w="7620000" h="5791200">
                  <a:moveTo>
                    <a:pt x="7620000" y="95656"/>
                  </a:moveTo>
                  <a:lnTo>
                    <a:pt x="7524343" y="95656"/>
                  </a:lnTo>
                  <a:lnTo>
                    <a:pt x="7524343" y="4400156"/>
                  </a:lnTo>
                  <a:lnTo>
                    <a:pt x="7620000" y="4400156"/>
                  </a:lnTo>
                  <a:lnTo>
                    <a:pt x="7620000" y="95656"/>
                  </a:lnTo>
                  <a:close/>
                </a:path>
                <a:path w="7620000" h="5791200">
                  <a:moveTo>
                    <a:pt x="7620000" y="0"/>
                  </a:moveTo>
                  <a:lnTo>
                    <a:pt x="5715000" y="0"/>
                  </a:lnTo>
                  <a:lnTo>
                    <a:pt x="5715000" y="1270"/>
                  </a:lnTo>
                  <a:lnTo>
                    <a:pt x="5715000" y="72390"/>
                  </a:lnTo>
                  <a:lnTo>
                    <a:pt x="5715000" y="95250"/>
                  </a:lnTo>
                  <a:lnTo>
                    <a:pt x="5715000" y="3797770"/>
                  </a:lnTo>
                  <a:lnTo>
                    <a:pt x="5443753" y="3797770"/>
                  </a:lnTo>
                  <a:lnTo>
                    <a:pt x="5443753" y="3742893"/>
                  </a:lnTo>
                  <a:lnTo>
                    <a:pt x="5334000" y="3852646"/>
                  </a:lnTo>
                  <a:lnTo>
                    <a:pt x="5443753" y="3962400"/>
                  </a:lnTo>
                  <a:lnTo>
                    <a:pt x="5443753" y="3907523"/>
                  </a:lnTo>
                  <a:lnTo>
                    <a:pt x="5715000" y="3907523"/>
                  </a:lnTo>
                  <a:lnTo>
                    <a:pt x="5715000" y="4400550"/>
                  </a:lnTo>
                  <a:lnTo>
                    <a:pt x="5715000" y="4419600"/>
                  </a:lnTo>
                  <a:lnTo>
                    <a:pt x="70688" y="4419600"/>
                  </a:lnTo>
                  <a:lnTo>
                    <a:pt x="70688" y="72390"/>
                  </a:lnTo>
                  <a:lnTo>
                    <a:pt x="5715000" y="72390"/>
                  </a:lnTo>
                  <a:lnTo>
                    <a:pt x="5715000" y="1270"/>
                  </a:lnTo>
                  <a:lnTo>
                    <a:pt x="0" y="1270"/>
                  </a:lnTo>
                  <a:lnTo>
                    <a:pt x="0" y="72390"/>
                  </a:lnTo>
                  <a:lnTo>
                    <a:pt x="0" y="4419600"/>
                  </a:lnTo>
                  <a:lnTo>
                    <a:pt x="0" y="4424680"/>
                  </a:lnTo>
                  <a:lnTo>
                    <a:pt x="0" y="4503420"/>
                  </a:lnTo>
                  <a:lnTo>
                    <a:pt x="0" y="5707380"/>
                  </a:lnTo>
                  <a:lnTo>
                    <a:pt x="0" y="5791200"/>
                  </a:lnTo>
                  <a:lnTo>
                    <a:pt x="7620000" y="5791200"/>
                  </a:lnTo>
                  <a:lnTo>
                    <a:pt x="7620000" y="4400550"/>
                  </a:lnTo>
                  <a:lnTo>
                    <a:pt x="7536180" y="4400550"/>
                  </a:lnTo>
                  <a:lnTo>
                    <a:pt x="7536180" y="4503420"/>
                  </a:lnTo>
                  <a:lnTo>
                    <a:pt x="7536180" y="5707380"/>
                  </a:lnTo>
                  <a:lnTo>
                    <a:pt x="83807" y="5707380"/>
                  </a:lnTo>
                  <a:lnTo>
                    <a:pt x="83807" y="4503420"/>
                  </a:lnTo>
                  <a:lnTo>
                    <a:pt x="7536180" y="4503420"/>
                  </a:lnTo>
                  <a:lnTo>
                    <a:pt x="7536180" y="4400550"/>
                  </a:lnTo>
                  <a:lnTo>
                    <a:pt x="5810643" y="4400550"/>
                  </a:lnTo>
                  <a:lnTo>
                    <a:pt x="5810643" y="3907523"/>
                  </a:lnTo>
                  <a:lnTo>
                    <a:pt x="6109360" y="3907523"/>
                  </a:lnTo>
                  <a:lnTo>
                    <a:pt x="6109360" y="3797770"/>
                  </a:lnTo>
                  <a:lnTo>
                    <a:pt x="5810643" y="3797770"/>
                  </a:lnTo>
                  <a:lnTo>
                    <a:pt x="5810643" y="95250"/>
                  </a:lnTo>
                  <a:lnTo>
                    <a:pt x="7620000" y="95250"/>
                  </a:lnTo>
                  <a:lnTo>
                    <a:pt x="7620000" y="0"/>
                  </a:lnTo>
                  <a:close/>
                </a:path>
              </a:pathLst>
            </a:custGeom>
            <a:solidFill>
              <a:srgbClr val="29293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73425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Wealth</a:t>
            </a:r>
            <a:r>
              <a:rPr dirty="0" spc="-204"/>
              <a:t> </a:t>
            </a:r>
            <a:r>
              <a:rPr dirty="0" spc="-100"/>
              <a:t>inequality</a:t>
            </a:r>
            <a:r>
              <a:rPr dirty="0" spc="-195"/>
              <a:t> </a:t>
            </a:r>
            <a:r>
              <a:rPr dirty="0" spc="-55"/>
              <a:t>in</a:t>
            </a:r>
            <a:r>
              <a:rPr dirty="0" spc="-190"/>
              <a:t> </a:t>
            </a:r>
            <a:r>
              <a:rPr dirty="0" spc="-70"/>
              <a:t>the</a:t>
            </a:r>
            <a:r>
              <a:rPr dirty="0" spc="-195"/>
              <a:t> </a:t>
            </a:r>
            <a:r>
              <a:rPr dirty="0" spc="-50"/>
              <a:t>US</a:t>
            </a:r>
            <a:r>
              <a:rPr dirty="0" spc="-190"/>
              <a:t> </a:t>
            </a:r>
            <a:r>
              <a:rPr dirty="0" spc="-75"/>
              <a:t>(animated)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724025"/>
            <a:ext cx="8229600" cy="462914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Wealth</a:t>
            </a:r>
            <a:r>
              <a:rPr dirty="0" spc="-195"/>
              <a:t> </a:t>
            </a:r>
            <a:r>
              <a:rPr dirty="0" spc="-100"/>
              <a:t>inequality</a:t>
            </a:r>
            <a:r>
              <a:rPr dirty="0" spc="-195"/>
              <a:t> </a:t>
            </a:r>
            <a:r>
              <a:rPr dirty="0" spc="-55"/>
              <a:t>in</a:t>
            </a:r>
            <a:r>
              <a:rPr dirty="0" spc="-190"/>
              <a:t> </a:t>
            </a:r>
            <a:r>
              <a:rPr dirty="0" spc="-70"/>
              <a:t>the</a:t>
            </a:r>
            <a:r>
              <a:rPr dirty="0" spc="-195"/>
              <a:t> </a:t>
            </a:r>
            <a:r>
              <a:rPr dirty="0" spc="-50"/>
              <a:t>US</a:t>
            </a:r>
            <a:r>
              <a:rPr dirty="0" spc="-190"/>
              <a:t> </a:t>
            </a:r>
            <a:r>
              <a:rPr dirty="0" spc="-90"/>
              <a:t>(interactive)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1600200"/>
            <a:ext cx="48768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Learning</a:t>
            </a:r>
            <a:r>
              <a:rPr dirty="0" spc="-185"/>
              <a:t> </a:t>
            </a:r>
            <a:r>
              <a:rPr dirty="0" spc="-55"/>
              <a:t>to</a:t>
            </a:r>
            <a:r>
              <a:rPr dirty="0" spc="-185"/>
              <a:t> </a:t>
            </a:r>
            <a:r>
              <a:rPr dirty="0" spc="-85"/>
              <a:t>tell</a:t>
            </a:r>
            <a:r>
              <a:rPr dirty="0" spc="-175"/>
              <a:t> </a:t>
            </a:r>
            <a:r>
              <a:rPr dirty="0" spc="-85"/>
              <a:t>good</a:t>
            </a:r>
            <a:r>
              <a:rPr dirty="0" spc="-185"/>
              <a:t> </a:t>
            </a:r>
            <a:r>
              <a:rPr dirty="0" spc="-90"/>
              <a:t>stories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805237" y="3181603"/>
            <a:ext cx="15335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One</a:t>
            </a:r>
            <a:r>
              <a:rPr dirty="0" sz="24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way…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95"/>
              <a:t>Extra</a:t>
            </a:r>
            <a:r>
              <a:rPr dirty="0" sz="3200" spc="-185"/>
              <a:t> </a:t>
            </a:r>
            <a:r>
              <a:rPr dirty="0" sz="3200" spc="-90"/>
              <a:t>credit</a:t>
            </a:r>
            <a:r>
              <a:rPr dirty="0" sz="3200" spc="-185"/>
              <a:t> </a:t>
            </a:r>
            <a:r>
              <a:rPr dirty="0" sz="3200" spc="-100"/>
              <a:t>opportunity</a:t>
            </a:r>
            <a:r>
              <a:rPr dirty="0" sz="3200" spc="-175"/>
              <a:t> </a:t>
            </a:r>
            <a:r>
              <a:rPr dirty="0" sz="3200" spc="-95"/>
              <a:t>(+3pts</a:t>
            </a:r>
            <a:r>
              <a:rPr dirty="0" sz="3200" spc="-180"/>
              <a:t> </a:t>
            </a:r>
            <a:r>
              <a:rPr dirty="0" sz="3200" spc="-55"/>
              <a:t>on</a:t>
            </a:r>
            <a:r>
              <a:rPr dirty="0" sz="3200" spc="-180"/>
              <a:t> </a:t>
            </a:r>
            <a:r>
              <a:rPr dirty="0" sz="3200" spc="-95"/>
              <a:t>overall</a:t>
            </a:r>
            <a:r>
              <a:rPr dirty="0" sz="3200" spc="-180"/>
              <a:t> </a:t>
            </a:r>
            <a:r>
              <a:rPr dirty="0" sz="3200" spc="-40"/>
              <a:t>grade)</a:t>
            </a:r>
            <a:endParaRPr sz="32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19200"/>
            <a:ext cx="91440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0"/>
              <a:t>VAitW</a:t>
            </a:r>
            <a:r>
              <a:rPr dirty="0" spc="-175"/>
              <a:t> </a:t>
            </a:r>
            <a:r>
              <a:rPr dirty="0" spc="-100"/>
              <a:t>presentations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465580"/>
            <a:ext cx="7981950" cy="304927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Work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solo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or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self-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selected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teams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2-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3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people</a:t>
            </a:r>
            <a:endParaRPr sz="2400">
              <a:latin typeface="Arial"/>
              <a:cs typeface="Arial"/>
            </a:endParaRPr>
          </a:p>
          <a:p>
            <a:pPr marL="193675" marR="673735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945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Choose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interesting-to-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visual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analytics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system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Some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places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look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are:</a:t>
            </a:r>
            <a:endParaRPr sz="24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52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IEEE</a:t>
            </a:r>
            <a:r>
              <a:rPr dirty="0" sz="20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003470"/>
                </a:solidFill>
                <a:latin typeface="Arial"/>
                <a:cs typeface="Arial"/>
              </a:rPr>
              <a:t>Visual</a:t>
            </a:r>
            <a:r>
              <a:rPr dirty="0" sz="2000" spc="-1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Analytics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Science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0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Technology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003470"/>
                </a:solidFill>
                <a:latin typeface="Arial"/>
                <a:cs typeface="Arial"/>
              </a:rPr>
              <a:t>(VAST)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Conference</a:t>
            </a:r>
            <a:endParaRPr sz="20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409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IEEE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Symposium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on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Visualization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Cyber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Security</a:t>
            </a:r>
            <a:endParaRPr sz="20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505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VAST</a:t>
            </a:r>
            <a:r>
              <a:rPr dirty="0" sz="2000" spc="-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Challenge</a:t>
            </a:r>
            <a:endParaRPr sz="20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0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Prepare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~5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minute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presentation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highlights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85800" y="3398520"/>
            <a:ext cx="7848600" cy="1905"/>
          </a:xfrm>
          <a:custGeom>
            <a:avLst/>
            <a:gdLst/>
            <a:ahLst/>
            <a:cxnLst/>
            <a:rect l="l" t="t" r="r" b="b"/>
            <a:pathLst>
              <a:path w="7848600" h="1904">
                <a:moveTo>
                  <a:pt x="0" y="0"/>
                </a:moveTo>
                <a:lnTo>
                  <a:pt x="7848600" y="1588"/>
                </a:lnTo>
              </a:path>
            </a:pathLst>
          </a:custGeom>
          <a:ln w="19050">
            <a:solidFill>
              <a:srgbClr val="0026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2312923"/>
            <a:ext cx="5854065" cy="9429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5"/>
              <a:t>VISUAL</a:t>
            </a:r>
            <a:r>
              <a:rPr dirty="0" sz="2400" spc="-409"/>
              <a:t> </a:t>
            </a:r>
            <a:r>
              <a:rPr dirty="0" sz="2400" spc="-125"/>
              <a:t>ANALYTICS</a:t>
            </a:r>
            <a:r>
              <a:rPr dirty="0" sz="2400" spc="-170"/>
              <a:t> </a:t>
            </a:r>
            <a:r>
              <a:rPr dirty="0" sz="2400" spc="-95"/>
              <a:t>SYSTEMS</a:t>
            </a:r>
            <a:r>
              <a:rPr dirty="0" sz="2400" spc="-175"/>
              <a:t> </a:t>
            </a:r>
            <a:r>
              <a:rPr dirty="0" sz="2400" spc="-70"/>
              <a:t>IN</a:t>
            </a:r>
            <a:r>
              <a:rPr dirty="0" sz="2400" spc="-210"/>
              <a:t> </a:t>
            </a:r>
            <a:r>
              <a:rPr dirty="0" sz="2400" spc="-80"/>
              <a:t>THE</a:t>
            </a:r>
            <a:r>
              <a:rPr dirty="0" sz="2400" spc="-175"/>
              <a:t> </a:t>
            </a:r>
            <a:r>
              <a:rPr dirty="0" sz="2400" spc="-20"/>
              <a:t>WILD</a:t>
            </a:r>
            <a:endParaRPr sz="2400"/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&lt;</a:t>
            </a:r>
            <a:r>
              <a:rPr dirty="0" spc="-250"/>
              <a:t> </a:t>
            </a:r>
            <a:r>
              <a:rPr dirty="0" spc="-100"/>
              <a:t>TITLE</a:t>
            </a:r>
            <a:r>
              <a:rPr dirty="0" spc="-185"/>
              <a:t> </a:t>
            </a:r>
            <a:r>
              <a:rPr dirty="0" spc="-85"/>
              <a:t>OF</a:t>
            </a:r>
            <a:r>
              <a:rPr dirty="0" spc="-175"/>
              <a:t> </a:t>
            </a:r>
            <a:r>
              <a:rPr dirty="0" spc="-145"/>
              <a:t>PAPER</a:t>
            </a:r>
            <a:r>
              <a:rPr dirty="0" spc="-180"/>
              <a:t> </a:t>
            </a:r>
            <a:r>
              <a:rPr dirty="0" spc="-50"/>
              <a:t>&gt;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764540" y="3446779"/>
            <a:ext cx="7589520" cy="215900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&lt;</a:t>
            </a:r>
            <a:r>
              <a:rPr dirty="0" sz="2400" spc="-1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AUTHORS&gt;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&lt;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PUBLICATION</a:t>
            </a:r>
            <a:r>
              <a:rPr dirty="0" sz="24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INFO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(date,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conference/journal,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etc.)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Arial"/>
              <a:cs typeface="Arial"/>
            </a:endParaRPr>
          </a:p>
          <a:p>
            <a:pPr marL="12700" marR="1436370">
              <a:lnSpc>
                <a:spcPct val="121700"/>
              </a:lnSpc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Presented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by: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&lt;</a:t>
            </a:r>
            <a:r>
              <a:rPr dirty="0" sz="24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YOUR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NAME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&gt;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CSC/SDS235: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Visual</a:t>
            </a:r>
            <a:r>
              <a:rPr dirty="0" sz="2400" spc="-1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Analytics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–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Spring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2021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399558"/>
            <a:ext cx="3886200" cy="194800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24625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The</a:t>
            </a:r>
            <a:r>
              <a:rPr dirty="0" spc="-204"/>
              <a:t> </a:t>
            </a:r>
            <a:r>
              <a:rPr dirty="0" spc="-85"/>
              <a:t>problem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621028"/>
            <a:ext cx="8007350" cy="237236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193675" marR="5080" indent="-181610">
              <a:lnSpc>
                <a:spcPct val="100400"/>
              </a:lnSpc>
              <a:spcBef>
                <a:spcPts val="85"/>
              </a:spcBef>
              <a:buClr>
                <a:srgbClr val="93A299"/>
              </a:buClr>
              <a:buSzPct val="83333"/>
              <a:buChar char="•"/>
              <a:tabLst>
                <a:tab pos="194945" algn="l"/>
              </a:tabLst>
            </a:pP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You’ll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likely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want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start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by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introducing</a:t>
            </a:r>
            <a:r>
              <a:rPr dirty="0" sz="2400" spc="-5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problem</a:t>
            </a:r>
            <a:r>
              <a:rPr dirty="0" sz="2400" spc="-3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the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paper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trying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solve,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any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background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info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need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know</a:t>
            </a:r>
            <a:endParaRPr sz="2400">
              <a:latin typeface="Arial"/>
              <a:cs typeface="Arial"/>
            </a:endParaRPr>
          </a:p>
          <a:p>
            <a:pPr marL="193675" marR="208915" indent="-181610">
              <a:lnSpc>
                <a:spcPct val="99200"/>
              </a:lnSpc>
              <a:spcBef>
                <a:spcPts val="1250"/>
              </a:spcBef>
              <a:buClr>
                <a:srgbClr val="93A299"/>
              </a:buClr>
              <a:buSzPct val="83333"/>
              <a:buChar char="•"/>
              <a:tabLst>
                <a:tab pos="194945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If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there’s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particular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use</a:t>
            </a:r>
            <a:r>
              <a:rPr dirty="0" sz="2400" spc="-4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case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system,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or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a 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particular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persona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authors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designing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for,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this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a 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good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time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talk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about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that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too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18415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New</a:t>
            </a:r>
            <a:r>
              <a:rPr dirty="0" spc="-190"/>
              <a:t> </a:t>
            </a:r>
            <a:r>
              <a:rPr dirty="0" spc="-60"/>
              <a:t>idea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465580"/>
            <a:ext cx="7895590" cy="143383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What’s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new</a:t>
            </a:r>
            <a:r>
              <a:rPr dirty="0" sz="2400" spc="-5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idea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authors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describe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their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paper?</a:t>
            </a:r>
            <a:endParaRPr sz="2400">
              <a:latin typeface="Arial"/>
              <a:cs typeface="Arial"/>
            </a:endParaRPr>
          </a:p>
          <a:p>
            <a:pPr marL="193675" marR="340995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945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How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does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it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compare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with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“state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art”?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(at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the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time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or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writing,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now,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or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both!)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6139" y="423163"/>
            <a:ext cx="49536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open</a:t>
            </a:r>
            <a:r>
              <a:rPr dirty="0" spc="-185"/>
              <a:t> </a:t>
            </a:r>
            <a:r>
              <a:rPr dirty="0" spc="-95"/>
              <a:t>dataset:</a:t>
            </a:r>
            <a:r>
              <a:rPr dirty="0" spc="-185"/>
              <a:t> </a:t>
            </a:r>
            <a:r>
              <a:rPr dirty="0" spc="-90"/>
              <a:t>example</a:t>
            </a:r>
            <a:r>
              <a:rPr dirty="0" spc="-185"/>
              <a:t> </a:t>
            </a:r>
            <a:r>
              <a:rPr dirty="0" spc="-30"/>
              <a:t>?s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9398" y="152400"/>
            <a:ext cx="1880130" cy="10668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35940" y="1594611"/>
            <a:ext cx="8129270" cy="459168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94945" marR="401955" indent="-182880">
              <a:lnSpc>
                <a:spcPts val="2400"/>
              </a:lnSpc>
              <a:spcBef>
                <a:spcPts val="380"/>
              </a:spcBef>
              <a:buClr>
                <a:srgbClr val="93A299"/>
              </a:buClr>
              <a:buSzPct val="86363"/>
              <a:buFont typeface="Arial"/>
              <a:buChar char="•"/>
              <a:tabLst>
                <a:tab pos="194945" algn="l"/>
              </a:tabLst>
            </a:pPr>
            <a:r>
              <a:rPr dirty="0" sz="2200" b="1">
                <a:solidFill>
                  <a:srgbClr val="003470"/>
                </a:solidFill>
                <a:latin typeface="Arial"/>
                <a:cs typeface="Arial"/>
              </a:rPr>
              <a:t>Cultural</a:t>
            </a:r>
            <a:r>
              <a:rPr dirty="0" sz="2200" spc="-7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003470"/>
                </a:solidFill>
                <a:latin typeface="Arial"/>
                <a:cs typeface="Arial"/>
              </a:rPr>
              <a:t>Trends:</a:t>
            </a:r>
            <a:r>
              <a:rPr dirty="0" sz="2200" spc="-7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What</a:t>
            </a:r>
            <a:r>
              <a:rPr dirty="0" sz="22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makes</a:t>
            </a:r>
            <a:r>
              <a:rPr dirty="0" sz="22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2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particular</a:t>
            </a:r>
            <a:r>
              <a:rPr dirty="0" sz="22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city</a:t>
            </a:r>
            <a:r>
              <a:rPr dirty="0" sz="22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different?</a:t>
            </a:r>
            <a:r>
              <a:rPr dirty="0" sz="22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003470"/>
                </a:solidFill>
                <a:latin typeface="Arial"/>
                <a:cs typeface="Arial"/>
              </a:rPr>
              <a:t>For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example,</a:t>
            </a:r>
            <a:r>
              <a:rPr dirty="0" sz="22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which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countries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22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003470"/>
                </a:solidFill>
                <a:latin typeface="Arial"/>
                <a:cs typeface="Arial"/>
              </a:rPr>
              <a:t>Yelpers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sticklers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22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service?</a:t>
            </a:r>
            <a:endParaRPr sz="2200">
              <a:latin typeface="Arial"/>
              <a:cs typeface="Arial"/>
            </a:endParaRPr>
          </a:p>
          <a:p>
            <a:pPr marL="194945" marR="6350" indent="-182880">
              <a:lnSpc>
                <a:spcPts val="2400"/>
              </a:lnSpc>
              <a:spcBef>
                <a:spcPts val="1105"/>
              </a:spcBef>
              <a:buClr>
                <a:srgbClr val="93A299"/>
              </a:buClr>
              <a:buSzPct val="86363"/>
              <a:buFont typeface="Arial"/>
              <a:buChar char="•"/>
              <a:tabLst>
                <a:tab pos="194945" algn="l"/>
              </a:tabLst>
            </a:pPr>
            <a:r>
              <a:rPr dirty="0" sz="2200" b="1">
                <a:solidFill>
                  <a:srgbClr val="003470"/>
                </a:solidFill>
                <a:latin typeface="Arial"/>
                <a:cs typeface="Arial"/>
              </a:rPr>
              <a:t>Location</a:t>
            </a:r>
            <a:r>
              <a:rPr dirty="0" sz="22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003470"/>
                </a:solidFill>
                <a:latin typeface="Arial"/>
                <a:cs typeface="Arial"/>
              </a:rPr>
              <a:t>Mining:</a:t>
            </a:r>
            <a:r>
              <a:rPr dirty="0" sz="2200" spc="-4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How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much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business'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success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really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just</a:t>
            </a:r>
            <a:r>
              <a:rPr dirty="0" sz="22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location,</a:t>
            </a:r>
            <a:r>
              <a:rPr dirty="0" sz="22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location,</a:t>
            </a:r>
            <a:r>
              <a:rPr dirty="0" sz="22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location?</a:t>
            </a:r>
            <a:r>
              <a:rPr dirty="0" sz="22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Do</a:t>
            </a:r>
            <a:r>
              <a:rPr dirty="0" sz="22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reviewers'</a:t>
            </a:r>
            <a:r>
              <a:rPr dirty="0" sz="22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behaviors</a:t>
            </a:r>
            <a:r>
              <a:rPr dirty="0" sz="22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change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when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they</a:t>
            </a:r>
            <a:r>
              <a:rPr dirty="0" sz="22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travel?</a:t>
            </a:r>
            <a:endParaRPr sz="2200">
              <a:latin typeface="Arial"/>
              <a:cs typeface="Arial"/>
            </a:endParaRPr>
          </a:p>
          <a:p>
            <a:pPr marL="194945" marR="13970" indent="-182880">
              <a:lnSpc>
                <a:spcPts val="2300"/>
              </a:lnSpc>
              <a:spcBef>
                <a:spcPts val="1280"/>
              </a:spcBef>
              <a:buClr>
                <a:srgbClr val="93A299"/>
              </a:buClr>
              <a:buSzPct val="86363"/>
              <a:buFont typeface="Arial"/>
              <a:buChar char="•"/>
              <a:tabLst>
                <a:tab pos="194945" algn="l"/>
              </a:tabLst>
            </a:pPr>
            <a:r>
              <a:rPr dirty="0" sz="2200" b="1">
                <a:solidFill>
                  <a:srgbClr val="003470"/>
                </a:solidFill>
                <a:latin typeface="Arial"/>
                <a:cs typeface="Arial"/>
              </a:rPr>
              <a:t>Seasonal</a:t>
            </a:r>
            <a:r>
              <a:rPr dirty="0" sz="2200" spc="-7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003470"/>
                </a:solidFill>
                <a:latin typeface="Arial"/>
                <a:cs typeface="Arial"/>
              </a:rPr>
              <a:t>Trends:</a:t>
            </a:r>
            <a:r>
              <a:rPr dirty="0" sz="2200" spc="-7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What</a:t>
            </a:r>
            <a:r>
              <a:rPr dirty="0" sz="22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about</a:t>
            </a:r>
            <a:r>
              <a:rPr dirty="0" sz="22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seasonal</a:t>
            </a:r>
            <a:r>
              <a:rPr dirty="0" sz="22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effects:</a:t>
            </a:r>
            <a:r>
              <a:rPr dirty="0" sz="22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22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there</a:t>
            </a:r>
            <a:r>
              <a:rPr dirty="0" sz="22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3470"/>
                </a:solidFill>
                <a:latin typeface="Arial"/>
                <a:cs typeface="Arial"/>
              </a:rPr>
              <a:t>more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reviews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22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sports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bars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on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major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game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days?</a:t>
            </a:r>
            <a:endParaRPr sz="2200">
              <a:latin typeface="Arial"/>
              <a:cs typeface="Arial"/>
            </a:endParaRPr>
          </a:p>
          <a:p>
            <a:pPr marL="194945" marR="58419" indent="-182880">
              <a:lnSpc>
                <a:spcPts val="2400"/>
              </a:lnSpc>
              <a:spcBef>
                <a:spcPts val="1220"/>
              </a:spcBef>
              <a:buClr>
                <a:srgbClr val="93A299"/>
              </a:buClr>
              <a:buSzPct val="86363"/>
              <a:buFont typeface="Arial"/>
              <a:buChar char="•"/>
              <a:tabLst>
                <a:tab pos="194945" algn="l"/>
              </a:tabLst>
            </a:pPr>
            <a:r>
              <a:rPr dirty="0" sz="2200" b="1">
                <a:solidFill>
                  <a:srgbClr val="003470"/>
                </a:solidFill>
                <a:latin typeface="Arial"/>
                <a:cs typeface="Arial"/>
              </a:rPr>
              <a:t>Infer</a:t>
            </a:r>
            <a:r>
              <a:rPr dirty="0" sz="2200" spc="-4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003470"/>
                </a:solidFill>
                <a:latin typeface="Arial"/>
                <a:cs typeface="Arial"/>
              </a:rPr>
              <a:t>Categories:</a:t>
            </a:r>
            <a:r>
              <a:rPr dirty="0" sz="2200" spc="-3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Do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see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any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3470"/>
                </a:solidFill>
                <a:latin typeface="Arial"/>
                <a:cs typeface="Arial"/>
              </a:rPr>
              <a:t>non-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intuitive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correlations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between</a:t>
            </a:r>
            <a:r>
              <a:rPr dirty="0" sz="22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business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categories</a:t>
            </a:r>
            <a:r>
              <a:rPr dirty="0" sz="22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e.g.,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how</a:t>
            </a:r>
            <a:r>
              <a:rPr dirty="0" sz="22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many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karaoke</a:t>
            </a:r>
            <a:r>
              <a:rPr dirty="0" sz="22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bars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3470"/>
                </a:solidFill>
                <a:latin typeface="Arial"/>
                <a:cs typeface="Arial"/>
              </a:rPr>
              <a:t>also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offer</a:t>
            </a:r>
            <a:r>
              <a:rPr dirty="0" sz="22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Korean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food,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vice</a:t>
            </a:r>
            <a:r>
              <a:rPr dirty="0" sz="22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versa?</a:t>
            </a:r>
            <a:endParaRPr sz="2200">
              <a:latin typeface="Arial"/>
              <a:cs typeface="Arial"/>
            </a:endParaRPr>
          </a:p>
          <a:p>
            <a:pPr algn="just" marL="194945" marR="5080" indent="-182880">
              <a:lnSpc>
                <a:spcPts val="2400"/>
              </a:lnSpc>
              <a:spcBef>
                <a:spcPts val="1105"/>
              </a:spcBef>
              <a:buClr>
                <a:srgbClr val="93A299"/>
              </a:buClr>
              <a:buSzPct val="86363"/>
              <a:buFont typeface="Arial"/>
              <a:buChar char="•"/>
              <a:tabLst>
                <a:tab pos="194945" algn="l"/>
              </a:tabLst>
            </a:pPr>
            <a:r>
              <a:rPr dirty="0" sz="2200" b="1">
                <a:solidFill>
                  <a:srgbClr val="003470"/>
                </a:solidFill>
                <a:latin typeface="Arial"/>
                <a:cs typeface="Arial"/>
              </a:rPr>
              <a:t>Social</a:t>
            </a:r>
            <a:r>
              <a:rPr dirty="0" sz="2200" spc="-4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003470"/>
                </a:solidFill>
                <a:latin typeface="Arial"/>
                <a:cs typeface="Arial"/>
              </a:rPr>
              <a:t>Graph</a:t>
            </a:r>
            <a:r>
              <a:rPr dirty="0" sz="2200" spc="-4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003470"/>
                </a:solidFill>
                <a:latin typeface="Arial"/>
                <a:cs typeface="Arial"/>
              </a:rPr>
              <a:t>Mining:</a:t>
            </a:r>
            <a:r>
              <a:rPr dirty="0" sz="22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figure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out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who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trend-setters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are?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example,</a:t>
            </a:r>
            <a:r>
              <a:rPr dirty="0" sz="22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who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found</a:t>
            </a:r>
            <a:r>
              <a:rPr dirty="0" sz="22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2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best</a:t>
            </a:r>
            <a:r>
              <a:rPr dirty="0" sz="22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waffle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joint</a:t>
            </a:r>
            <a:r>
              <a:rPr dirty="0" sz="22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before</a:t>
            </a:r>
            <a:r>
              <a:rPr dirty="0" sz="22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waffles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were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3470"/>
                </a:solidFill>
                <a:latin typeface="Arial"/>
                <a:cs typeface="Arial"/>
              </a:rPr>
              <a:t>cool?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Describe</a:t>
            </a:r>
            <a:r>
              <a:rPr dirty="0" spc="-200"/>
              <a:t> </a:t>
            </a:r>
            <a:r>
              <a:rPr dirty="0" spc="-75"/>
              <a:t>the</a:t>
            </a:r>
            <a:r>
              <a:rPr dirty="0" spc="-190"/>
              <a:t> </a:t>
            </a:r>
            <a:r>
              <a:rPr dirty="0" spc="-80"/>
              <a:t>system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465580"/>
            <a:ext cx="7498080" cy="143383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How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does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system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work?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What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does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it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look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like?</a:t>
            </a:r>
            <a:endParaRPr sz="2400">
              <a:latin typeface="Arial"/>
              <a:cs typeface="Arial"/>
            </a:endParaRPr>
          </a:p>
          <a:p>
            <a:pPr marL="193675" marR="508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945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If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paper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includes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demo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video,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you’re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welcome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to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sample</a:t>
            </a:r>
            <a:r>
              <a:rPr dirty="0" sz="24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it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70"/>
              <a:t>Your</a:t>
            </a:r>
            <a:r>
              <a:rPr dirty="0" spc="-180"/>
              <a:t> </a:t>
            </a:r>
            <a:r>
              <a:rPr dirty="0" spc="-90"/>
              <a:t>evaluation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465580"/>
            <a:ext cx="7597775" cy="158623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What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do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think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solution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authors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propose?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Did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anything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strike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as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particularly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3470"/>
                </a:solidFill>
                <a:latin typeface="Arial"/>
                <a:cs typeface="Arial"/>
              </a:rPr>
              <a:t>clever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0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there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any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major</a:t>
            </a:r>
            <a:r>
              <a:rPr dirty="0" sz="2400" spc="-4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flaws</a:t>
            </a:r>
            <a:r>
              <a:rPr dirty="0" sz="2400" spc="-4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approach?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50780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5"/>
              <a:t>Why</a:t>
            </a:r>
            <a:r>
              <a:rPr dirty="0" spc="-210"/>
              <a:t> </a:t>
            </a:r>
            <a:r>
              <a:rPr dirty="0" spc="-70"/>
              <a:t>you</a:t>
            </a:r>
            <a:r>
              <a:rPr dirty="0" spc="-195"/>
              <a:t> </a:t>
            </a:r>
            <a:r>
              <a:rPr dirty="0" spc="-95"/>
              <a:t>picked</a:t>
            </a:r>
            <a:r>
              <a:rPr dirty="0" spc="-200"/>
              <a:t> </a:t>
            </a:r>
            <a:r>
              <a:rPr dirty="0" spc="-85"/>
              <a:t>this</a:t>
            </a:r>
            <a:r>
              <a:rPr dirty="0" spc="-204"/>
              <a:t> </a:t>
            </a:r>
            <a:r>
              <a:rPr dirty="0" spc="-50"/>
              <a:t>paper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465580"/>
            <a:ext cx="7570470" cy="143383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What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drew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this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paper?</a:t>
            </a:r>
            <a:endParaRPr sz="2400">
              <a:latin typeface="Arial"/>
              <a:cs typeface="Arial"/>
            </a:endParaRPr>
          </a:p>
          <a:p>
            <a:pPr marL="193675" marR="508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945" algn="l"/>
              </a:tabLst>
            </a:pP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You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don’t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have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make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slide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this,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but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I’ll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probably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ask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about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it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because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I’m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curious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50">
                <a:solidFill>
                  <a:srgbClr val="003470"/>
                </a:solidFill>
                <a:latin typeface="Calibri"/>
                <a:cs typeface="Calibri"/>
              </a:rPr>
              <a:t>©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Main</a:t>
            </a:r>
            <a:r>
              <a:rPr dirty="0" spc="-170"/>
              <a:t> </a:t>
            </a:r>
            <a:r>
              <a:rPr dirty="0" spc="-90"/>
              <a:t>takeaway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465580"/>
            <a:ext cx="7419975" cy="106807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What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ultimate</a:t>
            </a:r>
            <a:r>
              <a:rPr dirty="0" sz="2400" spc="-4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contribution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this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paper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makes?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Did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it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solve</a:t>
            </a:r>
            <a:r>
              <a:rPr dirty="0" sz="2400" spc="-3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3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problem</a:t>
            </a:r>
            <a:r>
              <a:rPr dirty="0" sz="2400" spc="-3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it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set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out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solve?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21336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Coming</a:t>
            </a:r>
            <a:r>
              <a:rPr dirty="0" spc="-204"/>
              <a:t> </a:t>
            </a:r>
            <a:r>
              <a:rPr dirty="0" spc="-25"/>
              <a:t>up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92075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72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310" algn="l"/>
              </a:tabLst>
            </a:pPr>
            <a:r>
              <a:rPr dirty="0" b="1">
                <a:latin typeface="Arial"/>
                <a:cs typeface="Arial"/>
              </a:rPr>
              <a:t>Thursday</a:t>
            </a:r>
            <a:r>
              <a:rPr dirty="0"/>
              <a:t>:</a:t>
            </a:r>
            <a:r>
              <a:rPr dirty="0" spc="-60"/>
              <a:t> </a:t>
            </a:r>
            <a:r>
              <a:rPr dirty="0"/>
              <a:t>FP</a:t>
            </a:r>
            <a:r>
              <a:rPr dirty="0" spc="-95"/>
              <a:t> </a:t>
            </a:r>
            <a:r>
              <a:rPr dirty="0"/>
              <a:t>dataset</a:t>
            </a:r>
            <a:r>
              <a:rPr dirty="0" spc="-60"/>
              <a:t> </a:t>
            </a:r>
            <a:r>
              <a:rPr dirty="0"/>
              <a:t>brainstorming</a:t>
            </a:r>
            <a:r>
              <a:rPr dirty="0" spc="-55"/>
              <a:t> </a:t>
            </a:r>
            <a:r>
              <a:rPr dirty="0"/>
              <a:t>/</a:t>
            </a:r>
            <a:r>
              <a:rPr dirty="0" spc="-60"/>
              <a:t> </a:t>
            </a:r>
            <a:r>
              <a:rPr dirty="0"/>
              <a:t>topic</a:t>
            </a:r>
            <a:r>
              <a:rPr dirty="0" spc="-55"/>
              <a:t> </a:t>
            </a:r>
            <a:r>
              <a:rPr dirty="0" spc="-10"/>
              <a:t>workshop</a:t>
            </a:r>
          </a:p>
          <a:p>
            <a:pPr lvl="1" marL="468630" indent="-182245">
              <a:lnSpc>
                <a:spcPct val="100000"/>
              </a:lnSpc>
              <a:spcBef>
                <a:spcPts val="52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Objective:</a:t>
            </a:r>
            <a:r>
              <a:rPr dirty="0" sz="20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curate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&gt;100</a:t>
            </a:r>
            <a:r>
              <a:rPr dirty="0" sz="20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potential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datasets</a:t>
            </a:r>
            <a:endParaRPr sz="20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50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You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don’t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need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have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team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just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yet</a:t>
            </a:r>
            <a:endParaRPr sz="20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18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/>
              <a:t>Due</a:t>
            </a:r>
            <a:r>
              <a:rPr dirty="0" spc="-60"/>
              <a:t> </a:t>
            </a:r>
            <a:r>
              <a:rPr dirty="0"/>
              <a:t>next</a:t>
            </a:r>
            <a:r>
              <a:rPr dirty="0" spc="-65"/>
              <a:t> </a:t>
            </a:r>
            <a:r>
              <a:rPr dirty="0" spc="-20" b="1">
                <a:latin typeface="Arial"/>
                <a:cs typeface="Arial"/>
              </a:rPr>
              <a:t>Tuesday</a:t>
            </a:r>
            <a:r>
              <a:rPr dirty="0" spc="-20"/>
              <a:t>:</a:t>
            </a:r>
            <a:r>
              <a:rPr dirty="0" spc="-65"/>
              <a:t> </a:t>
            </a:r>
            <a:r>
              <a:rPr dirty="0"/>
              <a:t>Critical</a:t>
            </a:r>
            <a:r>
              <a:rPr dirty="0" spc="-55"/>
              <a:t> </a:t>
            </a:r>
            <a:r>
              <a:rPr dirty="0"/>
              <a:t>Reflection</a:t>
            </a:r>
            <a:r>
              <a:rPr dirty="0" spc="-60"/>
              <a:t> </a:t>
            </a:r>
            <a:r>
              <a:rPr dirty="0"/>
              <a:t>#2</a:t>
            </a:r>
            <a:r>
              <a:rPr dirty="0" spc="-60"/>
              <a:t> </a:t>
            </a:r>
            <a:r>
              <a:rPr dirty="0"/>
              <a:t>(~2</a:t>
            </a:r>
            <a:r>
              <a:rPr dirty="0" spc="-60"/>
              <a:t> </a:t>
            </a:r>
            <a:r>
              <a:rPr dirty="0" spc="-10"/>
              <a:t>pages)</a:t>
            </a:r>
          </a:p>
          <a:p>
            <a:pPr lvl="1" marL="468630" indent="-182245">
              <a:lnSpc>
                <a:spcPct val="100000"/>
              </a:lnSpc>
              <a:spcBef>
                <a:spcPts val="425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Focus: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your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experiences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with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DCs</a:t>
            </a:r>
            <a:endParaRPr sz="2000">
              <a:latin typeface="Arial"/>
              <a:cs typeface="Arial"/>
            </a:endParaRPr>
          </a:p>
          <a:p>
            <a:pPr lvl="1" marL="469900" marR="5080" indent="-182880">
              <a:lnSpc>
                <a:spcPct val="100000"/>
              </a:lnSpc>
              <a:spcBef>
                <a:spcPts val="505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990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Many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options: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new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skills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learned,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navigating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team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dynamics,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biggest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challenges,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letter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your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future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self,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003470"/>
                </a:solidFill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50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See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Moodle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details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99371"/>
            <a:ext cx="9075591" cy="393554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464" y="556439"/>
            <a:ext cx="4276272" cy="39135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793741" y="6500876"/>
            <a:ext cx="2247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292934"/>
                </a:solidFill>
                <a:latin typeface="Arial"/>
                <a:cs typeface="Arial"/>
              </a:rPr>
              <a:t>movement.uber.com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464" y="556439"/>
            <a:ext cx="4276272" cy="3913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50740" y="423163"/>
            <a:ext cx="24644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:</a:t>
            </a:r>
            <a:r>
              <a:rPr dirty="0" spc="-215"/>
              <a:t> </a:t>
            </a:r>
            <a:r>
              <a:rPr dirty="0" spc="-90"/>
              <a:t>example</a:t>
            </a:r>
            <a:r>
              <a:rPr dirty="0" spc="-200"/>
              <a:t> </a:t>
            </a:r>
            <a:r>
              <a:rPr dirty="0" spc="-55"/>
              <a:t>?s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35940" y="1621028"/>
            <a:ext cx="8185150" cy="28936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93675" marR="5080" indent="-181610">
              <a:lnSpc>
                <a:spcPct val="100400"/>
              </a:lnSpc>
              <a:spcBef>
                <a:spcPts val="8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945" algn="l"/>
              </a:tabLst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Impact</a:t>
            </a:r>
            <a:r>
              <a:rPr dirty="0" sz="2400" spc="-4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on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other</a:t>
            </a:r>
            <a:r>
              <a:rPr dirty="0" sz="2400" spc="-4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modes</a:t>
            </a:r>
            <a:r>
              <a:rPr dirty="0" sz="2400" spc="-4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4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transportation:</a:t>
            </a:r>
            <a:r>
              <a:rPr dirty="0" sz="2400" spc="-2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What</a:t>
            </a:r>
            <a:r>
              <a:rPr dirty="0" sz="2400" spc="6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60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happens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taxi,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bus,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subway,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etc.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usage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when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Uber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enters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market?</a:t>
            </a:r>
            <a:endParaRPr sz="2400">
              <a:latin typeface="Arial"/>
              <a:cs typeface="Arial"/>
            </a:endParaRPr>
          </a:p>
          <a:p>
            <a:pPr marL="193675" marR="591820" indent="-181610">
              <a:lnSpc>
                <a:spcPct val="100800"/>
              </a:lnSpc>
              <a:spcBef>
                <a:spcPts val="120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945" algn="l"/>
              </a:tabLst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Spatial</a:t>
            </a:r>
            <a:r>
              <a:rPr dirty="0" sz="2400" spc="-7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analysis:</a:t>
            </a:r>
            <a:r>
              <a:rPr dirty="0" sz="2400" spc="-7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there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any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interesting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geographic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trends?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How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do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these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relate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demographics?</a:t>
            </a:r>
            <a:endParaRPr sz="2400">
              <a:latin typeface="Arial"/>
              <a:cs typeface="Arial"/>
            </a:endParaRPr>
          </a:p>
          <a:p>
            <a:pPr marL="193675" marR="499109" indent="-181610">
              <a:lnSpc>
                <a:spcPct val="100800"/>
              </a:lnSpc>
              <a:spcBef>
                <a:spcPts val="110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945" algn="l"/>
              </a:tabLst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Event</a:t>
            </a:r>
            <a:r>
              <a:rPr dirty="0" sz="2400" spc="-6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detection:</a:t>
            </a:r>
            <a:r>
              <a:rPr dirty="0" sz="2400" spc="-6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see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ripple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effects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sporting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events,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concerts,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etc.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Uber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data?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97" y="609600"/>
            <a:ext cx="9025649" cy="55625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848441" y="6500876"/>
            <a:ext cx="1283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292934"/>
                </a:solidFill>
                <a:latin typeface="Arial"/>
                <a:cs typeface="Arial"/>
              </a:rPr>
              <a:t>kaggle.com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0034" y="607467"/>
            <a:ext cx="6943930" cy="576858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098621" y="6500876"/>
            <a:ext cx="965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292934"/>
                </a:solidFill>
                <a:latin typeface="Arial"/>
                <a:cs typeface="Arial"/>
              </a:rPr>
              <a:t>data.gov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33528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Data</a:t>
            </a:r>
            <a:r>
              <a:rPr dirty="0" spc="-175"/>
              <a:t> </a:t>
            </a:r>
            <a:r>
              <a:rPr dirty="0" spc="-90"/>
              <a:t>about</a:t>
            </a:r>
            <a:r>
              <a:rPr dirty="0" spc="-165"/>
              <a:t> </a:t>
            </a:r>
            <a:r>
              <a:rPr dirty="0" spc="-90"/>
              <a:t>Smith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57200" y="1388690"/>
            <a:ext cx="8229600" cy="5012690"/>
            <a:chOff x="457200" y="1388690"/>
            <a:chExt cx="8229600" cy="50126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388690"/>
              <a:ext cx="8229600" cy="438622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815688" y="5748628"/>
              <a:ext cx="561340" cy="449580"/>
            </a:xfrm>
            <a:custGeom>
              <a:avLst/>
              <a:gdLst/>
              <a:ahLst/>
              <a:cxnLst/>
              <a:rect l="l" t="t" r="r" b="b"/>
              <a:pathLst>
                <a:path w="561339" h="449579">
                  <a:moveTo>
                    <a:pt x="559400" y="0"/>
                  </a:moveTo>
                  <a:lnTo>
                    <a:pt x="389131" y="202709"/>
                  </a:lnTo>
                  <a:lnTo>
                    <a:pt x="465640" y="213971"/>
                  </a:lnTo>
                  <a:lnTo>
                    <a:pt x="435341" y="253395"/>
                  </a:lnTo>
                  <a:lnTo>
                    <a:pt x="401741" y="289292"/>
                  </a:lnTo>
                  <a:lnTo>
                    <a:pt x="365149" y="321518"/>
                  </a:lnTo>
                  <a:lnTo>
                    <a:pt x="325872" y="349931"/>
                  </a:lnTo>
                  <a:lnTo>
                    <a:pt x="284220" y="374387"/>
                  </a:lnTo>
                  <a:lnTo>
                    <a:pt x="240500" y="394742"/>
                  </a:lnTo>
                  <a:lnTo>
                    <a:pt x="195020" y="410853"/>
                  </a:lnTo>
                  <a:lnTo>
                    <a:pt x="148089" y="422576"/>
                  </a:lnTo>
                  <a:lnTo>
                    <a:pt x="100015" y="429768"/>
                  </a:lnTo>
                  <a:lnTo>
                    <a:pt x="51105" y="432285"/>
                  </a:lnTo>
                  <a:lnTo>
                    <a:pt x="1670" y="429984"/>
                  </a:lnTo>
                  <a:lnTo>
                    <a:pt x="0" y="446826"/>
                  </a:lnTo>
                  <a:lnTo>
                    <a:pt x="47587" y="449207"/>
                  </a:lnTo>
                  <a:lnTo>
                    <a:pt x="94712" y="447264"/>
                  </a:lnTo>
                  <a:lnTo>
                    <a:pt x="141118" y="441118"/>
                  </a:lnTo>
                  <a:lnTo>
                    <a:pt x="186551" y="430890"/>
                  </a:lnTo>
                  <a:lnTo>
                    <a:pt x="230753" y="416702"/>
                  </a:lnTo>
                  <a:lnTo>
                    <a:pt x="273470" y="398675"/>
                  </a:lnTo>
                  <a:lnTo>
                    <a:pt x="314446" y="376932"/>
                  </a:lnTo>
                  <a:lnTo>
                    <a:pt x="353425" y="351593"/>
                  </a:lnTo>
                  <a:lnTo>
                    <a:pt x="390151" y="322780"/>
                  </a:lnTo>
                  <a:lnTo>
                    <a:pt x="424369" y="290614"/>
                  </a:lnTo>
                  <a:lnTo>
                    <a:pt x="455823" y="255217"/>
                  </a:lnTo>
                  <a:lnTo>
                    <a:pt x="484257" y="216711"/>
                  </a:lnTo>
                  <a:lnTo>
                    <a:pt x="560801" y="227978"/>
                  </a:lnTo>
                  <a:lnTo>
                    <a:pt x="559400" y="0"/>
                  </a:lnTo>
                  <a:close/>
                </a:path>
              </a:pathLst>
            </a:custGeom>
            <a:solidFill>
              <a:srgbClr val="F3A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815688" y="5748628"/>
              <a:ext cx="561340" cy="449580"/>
            </a:xfrm>
            <a:custGeom>
              <a:avLst/>
              <a:gdLst/>
              <a:ahLst/>
              <a:cxnLst/>
              <a:rect l="l" t="t" r="r" b="b"/>
              <a:pathLst>
                <a:path w="561339" h="449579">
                  <a:moveTo>
                    <a:pt x="0" y="446826"/>
                  </a:moveTo>
                  <a:lnTo>
                    <a:pt x="47587" y="449207"/>
                  </a:lnTo>
                  <a:lnTo>
                    <a:pt x="94712" y="447264"/>
                  </a:lnTo>
                  <a:lnTo>
                    <a:pt x="141118" y="441118"/>
                  </a:lnTo>
                  <a:lnTo>
                    <a:pt x="186550" y="430890"/>
                  </a:lnTo>
                  <a:lnTo>
                    <a:pt x="230753" y="416702"/>
                  </a:lnTo>
                  <a:lnTo>
                    <a:pt x="273470" y="398675"/>
                  </a:lnTo>
                  <a:lnTo>
                    <a:pt x="314446" y="376932"/>
                  </a:lnTo>
                  <a:lnTo>
                    <a:pt x="353425" y="351593"/>
                  </a:lnTo>
                  <a:lnTo>
                    <a:pt x="390151" y="322780"/>
                  </a:lnTo>
                  <a:lnTo>
                    <a:pt x="424369" y="290614"/>
                  </a:lnTo>
                  <a:lnTo>
                    <a:pt x="455823" y="255217"/>
                  </a:lnTo>
                  <a:lnTo>
                    <a:pt x="484257" y="216711"/>
                  </a:lnTo>
                  <a:lnTo>
                    <a:pt x="560801" y="227978"/>
                  </a:lnTo>
                  <a:lnTo>
                    <a:pt x="559400" y="0"/>
                  </a:lnTo>
                  <a:lnTo>
                    <a:pt x="389131" y="202710"/>
                  </a:lnTo>
                  <a:lnTo>
                    <a:pt x="465640" y="213971"/>
                  </a:lnTo>
                  <a:lnTo>
                    <a:pt x="435340" y="253395"/>
                  </a:lnTo>
                  <a:lnTo>
                    <a:pt x="401740" y="289292"/>
                  </a:lnTo>
                  <a:lnTo>
                    <a:pt x="365148" y="321518"/>
                  </a:lnTo>
                  <a:lnTo>
                    <a:pt x="325872" y="349931"/>
                  </a:lnTo>
                  <a:lnTo>
                    <a:pt x="284219" y="374387"/>
                  </a:lnTo>
                  <a:lnTo>
                    <a:pt x="240499" y="394742"/>
                  </a:lnTo>
                  <a:lnTo>
                    <a:pt x="195019" y="410853"/>
                  </a:lnTo>
                  <a:lnTo>
                    <a:pt x="148088" y="422576"/>
                  </a:lnTo>
                  <a:lnTo>
                    <a:pt x="100014" y="429768"/>
                  </a:lnTo>
                  <a:lnTo>
                    <a:pt x="51105" y="432285"/>
                  </a:lnTo>
                  <a:lnTo>
                    <a:pt x="1670" y="429984"/>
                  </a:lnTo>
                  <a:lnTo>
                    <a:pt x="0" y="446826"/>
                  </a:lnTo>
                  <a:close/>
                </a:path>
              </a:pathLst>
            </a:custGeom>
            <a:ln w="26424">
              <a:solidFill>
                <a:srgbClr val="F3A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857363" y="5662135"/>
              <a:ext cx="2010410" cy="739140"/>
            </a:xfrm>
            <a:custGeom>
              <a:avLst/>
              <a:gdLst/>
              <a:ahLst/>
              <a:cxnLst/>
              <a:rect l="l" t="t" r="r" b="b"/>
              <a:pathLst>
                <a:path w="2010410" h="739139">
                  <a:moveTo>
                    <a:pt x="2010036" y="0"/>
                  </a:moveTo>
                  <a:lnTo>
                    <a:pt x="0" y="0"/>
                  </a:lnTo>
                  <a:lnTo>
                    <a:pt x="0" y="738664"/>
                  </a:lnTo>
                  <a:lnTo>
                    <a:pt x="2010036" y="738664"/>
                  </a:lnTo>
                  <a:lnTo>
                    <a:pt x="20100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3857363" y="5662135"/>
            <a:ext cx="2010410" cy="739140"/>
          </a:xfrm>
          <a:prstGeom prst="rect">
            <a:avLst/>
          </a:prstGeom>
          <a:ln w="38100">
            <a:solidFill>
              <a:srgbClr val="F3A900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Want</a:t>
            </a:r>
            <a:r>
              <a:rPr dirty="0" sz="2800" spc="-1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data?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solidFill>
                  <a:srgbClr val="003470"/>
                </a:solidFill>
                <a:latin typeface="Arial"/>
                <a:cs typeface="Arial"/>
              </a:rPr>
              <a:t>Start</a:t>
            </a:r>
            <a:r>
              <a:rPr dirty="0" sz="1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03470"/>
                </a:solidFill>
                <a:latin typeface="Arial"/>
                <a:cs typeface="Arial"/>
              </a:rPr>
              <a:t>here.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634120" y="6500876"/>
            <a:ext cx="54533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292934"/>
                </a:solidFill>
                <a:latin typeface="Arial"/>
                <a:cs typeface="Arial"/>
                <a:hlinkClick r:id="rId3"/>
              </a:rPr>
              <a:t>www.smith.edu/about-</a:t>
            </a:r>
            <a:r>
              <a:rPr dirty="0" sz="1800" spc="-10" b="1">
                <a:solidFill>
                  <a:srgbClr val="292934"/>
                </a:solidFill>
                <a:latin typeface="Arial"/>
                <a:cs typeface="Arial"/>
                <a:hlinkClick r:id="rId3"/>
              </a:rPr>
              <a:t>smith/institutional-research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9293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2024-08-19T20:22:34Z</dcterms:created>
  <dcterms:modified xsi:type="dcterms:W3CDTF">2024-08-19T20:22:34Z</dcterms:modified>
</cp:coreProperties>
</file>